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99" r:id="rId2"/>
    <p:sldId id="293" r:id="rId3"/>
    <p:sldId id="294" r:id="rId4"/>
    <p:sldId id="298" r:id="rId5"/>
    <p:sldId id="301" r:id="rId6"/>
    <p:sldId id="300" r:id="rId7"/>
    <p:sldId id="303" r:id="rId8"/>
    <p:sldId id="302" r:id="rId9"/>
    <p:sldId id="304" r:id="rId10"/>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280" autoAdjust="0"/>
  </p:normalViewPr>
  <p:slideViewPr>
    <p:cSldViewPr>
      <p:cViewPr varScale="1">
        <p:scale>
          <a:sx n="114" d="100"/>
          <a:sy n="114" d="100"/>
        </p:scale>
        <p:origin x="1560"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sz="quarter"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C0E74022-88B6-4BD3-9BF1-51DCA895BB13}" type="datetimeFigureOut">
              <a:rPr lang="en-US"/>
              <a:pPr>
                <a:defRPr/>
              </a:pPr>
              <a:t>10/19/2018</a:t>
            </a:fld>
            <a:endParaRPr lang="en-US"/>
          </a:p>
        </p:txBody>
      </p:sp>
      <p:sp>
        <p:nvSpPr>
          <p:cNvPr id="4" name="Footer Placeholder 3"/>
          <p:cNvSpPr>
            <a:spLocks noGrp="1"/>
          </p:cNvSpPr>
          <p:nvPr>
            <p:ph type="ftr" sz="quarter" idx="2"/>
          </p:nvPr>
        </p:nvSpPr>
        <p:spPr>
          <a:xfrm>
            <a:off x="0" y="8829676"/>
            <a:ext cx="2971800" cy="466725"/>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pPr>
              <a:defRPr/>
            </a:pPr>
            <a:endParaRPr lang="en-US"/>
          </a:p>
        </p:txBody>
      </p:sp>
      <p:sp>
        <p:nvSpPr>
          <p:cNvPr id="5" name="Slide Number Placeholder 4"/>
          <p:cNvSpPr>
            <a:spLocks noGrp="1"/>
          </p:cNvSpPr>
          <p:nvPr>
            <p:ph type="sldNum" sz="quarter" idx="3"/>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85FF1548-E202-4EE9-8B4D-F10B84CFAAFB}"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1800" cy="466725"/>
          </a:xfrm>
          <a:prstGeom prst="rect">
            <a:avLst/>
          </a:prstGeom>
        </p:spPr>
        <p:txBody>
          <a:bodyPr vert="horz" lIns="91440" tIns="45720" rIns="91440" bIns="45720" rtlCol="0"/>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3" name="Date Placeholder 2"/>
          <p:cNvSpPr>
            <a:spLocks noGrp="1"/>
          </p:cNvSpPr>
          <p:nvPr>
            <p:ph type="dt" idx="1"/>
          </p:nvPr>
        </p:nvSpPr>
        <p:spPr>
          <a:xfrm>
            <a:off x="3884613" y="1"/>
            <a:ext cx="2971800" cy="466725"/>
          </a:xfrm>
          <a:prstGeom prst="rect">
            <a:avLst/>
          </a:prstGeom>
        </p:spPr>
        <p:txBody>
          <a:bodyPr vert="horz" lIns="91440" tIns="45720" rIns="91440" bIns="45720" rtlCol="0"/>
          <a:lstStyle>
            <a:lvl1pPr algn="r">
              <a:defRPr sz="1200" smtClean="0">
                <a:latin typeface="Arial" panose="020B0604020202020204" pitchFamily="34" charset="0"/>
                <a:cs typeface="Arial" panose="020B0604020202020204" pitchFamily="34" charset="0"/>
              </a:defRPr>
            </a:lvl1pPr>
          </a:lstStyle>
          <a:p>
            <a:pPr>
              <a:defRPr/>
            </a:pPr>
            <a:fld id="{15F29236-8DDA-4D0A-B7A0-F56A6824A5CB}" type="datetimeFigureOut">
              <a:rPr lang="en-US"/>
              <a:pPr>
                <a:defRPr/>
              </a:pPr>
              <a:t>10/19/2018</a:t>
            </a:fld>
            <a:endParaRPr lang="en-US" dirty="0"/>
          </a:p>
        </p:txBody>
      </p:sp>
      <p:sp>
        <p:nvSpPr>
          <p:cNvPr id="4" name="Slide Image Placeholder 3"/>
          <p:cNvSpPr>
            <a:spLocks noGrp="1" noRot="1" noChangeAspect="1"/>
          </p:cNvSpPr>
          <p:nvPr>
            <p:ph type="sldImg" idx="2"/>
          </p:nvPr>
        </p:nvSpPr>
        <p:spPr>
          <a:xfrm>
            <a:off x="1338263" y="1162050"/>
            <a:ext cx="4181475" cy="31369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73576"/>
            <a:ext cx="5486400" cy="3660775"/>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29676"/>
            <a:ext cx="2971800" cy="466725"/>
          </a:xfrm>
          <a:prstGeom prst="rect">
            <a:avLst/>
          </a:prstGeom>
        </p:spPr>
        <p:txBody>
          <a:bodyPr vert="horz" lIns="91440" tIns="45720" rIns="91440" bIns="45720" rtlCol="0" anchor="b"/>
          <a:lstStyle>
            <a:lvl1pPr algn="l">
              <a:defRPr sz="1200" dirty="0">
                <a:latin typeface="Arial" panose="020B0604020202020204" pitchFamily="34" charset="0"/>
                <a:cs typeface="Arial" panose="020B0604020202020204" pitchFamily="34" charset="0"/>
              </a:defRPr>
            </a:lvl1pPr>
          </a:lstStyle>
          <a:p>
            <a:pPr>
              <a:defRPr/>
            </a:pPr>
            <a:endParaRPr lang="en-US"/>
          </a:p>
        </p:txBody>
      </p:sp>
      <p:sp>
        <p:nvSpPr>
          <p:cNvPr id="7" name="Slide Number Placeholder 6"/>
          <p:cNvSpPr>
            <a:spLocks noGrp="1"/>
          </p:cNvSpPr>
          <p:nvPr>
            <p:ph type="sldNum" sz="quarter" idx="5"/>
          </p:nvPr>
        </p:nvSpPr>
        <p:spPr>
          <a:xfrm>
            <a:off x="3884613" y="8829676"/>
            <a:ext cx="2971800" cy="466725"/>
          </a:xfrm>
          <a:prstGeom prst="rect">
            <a:avLst/>
          </a:prstGeom>
        </p:spPr>
        <p:txBody>
          <a:bodyPr vert="horz" lIns="91440" tIns="45720" rIns="91440" bIns="45720" rtlCol="0" anchor="b"/>
          <a:lstStyle>
            <a:lvl1pPr algn="r">
              <a:defRPr sz="1200" smtClean="0">
                <a:latin typeface="Arial" panose="020B0604020202020204" pitchFamily="34" charset="0"/>
                <a:cs typeface="Arial" panose="020B0604020202020204" pitchFamily="34" charset="0"/>
              </a:defRPr>
            </a:lvl1pPr>
          </a:lstStyle>
          <a:p>
            <a:pPr>
              <a:defRPr/>
            </a:pPr>
            <a:fld id="{3BFC9E5C-B1AC-489E-A843-917E023FDCA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C3F5644-26AE-4B1F-8476-FD33FC4364CA}" type="slidenum">
              <a:rPr lang="en-US" altLang="en-US"/>
              <a:pPr>
                <a:defRPr/>
              </a:pPr>
              <a:t>‹#›</a:t>
            </a:fld>
            <a:endParaRPr lang="en-US"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31A01A-1110-4D14-A1F3-5905B79E8936}" type="slidenum">
              <a:rPr lang="en-US" altLang="en-US"/>
              <a:pPr>
                <a:defRPr/>
              </a:pPr>
              <a:t>‹#›</a:t>
            </a:fld>
            <a:endParaRPr lang="en-US"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2BFFA218-AA41-4E63-8372-EBBB36D0649B}" type="slidenum">
              <a:rPr lang="en-US" altLang="en-US"/>
              <a:pPr>
                <a:defRPr/>
              </a:pPr>
              <a:t>‹#›</a:t>
            </a:fld>
            <a:endParaRPr lang="en-US"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3896E64F-3042-4E1D-ACBA-5F435963B661}" type="slidenum">
              <a:rPr lang="en-US" altLang="en-US"/>
              <a:pPr>
                <a:defRPr/>
              </a:pPr>
              <a:t>‹#›</a:t>
            </a:fld>
            <a:endParaRPr lang="en-US"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C1D4E913-E107-4776-A5F6-D0D443917315}" type="slidenum">
              <a:rPr lang="en-US" altLang="en-US"/>
              <a:pPr>
                <a:defRPr/>
              </a:pPr>
              <a:t>‹#›</a:t>
            </a:fld>
            <a:endParaRPr lang="en-US"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F22A02B0-B405-4540-8687-250F15401D83}" type="slidenum">
              <a:rPr lang="en-US" altLang="en-US"/>
              <a:pPr>
                <a:defRPr/>
              </a:pPr>
              <a:t>‹#›</a:t>
            </a:fld>
            <a:endParaRPr lang="en-US" alt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E7528C44-CA74-4DCF-8587-3BBAC3D40E87}" type="slidenum">
              <a:rPr lang="en-US" altLang="en-US"/>
              <a:pPr>
                <a:defRPr/>
              </a:pPr>
              <a:t>‹#›</a:t>
            </a:fld>
            <a:endParaRPr lang="en-US" alt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0D0BAFD4-2AD0-4EDE-B24E-1ACFCA100615}" type="slidenum">
              <a:rPr lang="en-US" altLang="en-US"/>
              <a:pPr>
                <a:defRPr/>
              </a:pPr>
              <a:t>‹#›</a:t>
            </a:fld>
            <a:endParaRPr lang="en-US" alt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DA949276-1BFC-4E96-AC2E-88B4AFFF12C9}" type="slidenum">
              <a:rPr lang="en-US" altLang="en-US"/>
              <a:pPr>
                <a:defRPr/>
              </a:pPr>
              <a:t>‹#›</a:t>
            </a:fld>
            <a:endParaRPr lang="en-US" alt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FA4723D-BE8B-4CD5-B033-38049E2F31AA}" type="slidenum">
              <a:rPr lang="en-US" altLang="en-US"/>
              <a:pPr>
                <a:defRPr/>
              </a:pPr>
              <a:t>‹#›</a:t>
            </a:fld>
            <a:endParaRPr lang="en-US"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E1AF42AB-410D-4CF7-AC58-4CEDD17FC782}" type="slidenum">
              <a:rPr lang="en-US" altLang="en-US"/>
              <a:pPr>
                <a:defRPr/>
              </a:pPr>
              <a:t>‹#›</a:t>
            </a:fld>
            <a:endParaRPr lang="en-US" alt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dirty="0">
                <a:latin typeface="Arial" panose="020B0604020202020204" pitchFamily="34" charset="0"/>
                <a:cs typeface="Arial" panose="020B0604020202020204" pitchFamily="34" charset="0"/>
              </a:defRPr>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latin typeface="Arial" panose="020B0604020202020204" pitchFamily="34" charset="0"/>
                <a:cs typeface="Arial" panose="020B0604020202020204" pitchFamily="34" charset="0"/>
              </a:defRPr>
            </a:lvl1pPr>
          </a:lstStyle>
          <a:p>
            <a:pPr>
              <a:defRPr/>
            </a:pPr>
            <a:fld id="{B31E64A7-E2AA-4235-8E19-9089993B07DA}" type="slidenum">
              <a:rPr lang="en-US" altLang="en-US"/>
              <a:pPr>
                <a:defRPr/>
              </a:pPr>
              <a:t>‹#›</a:t>
            </a:fld>
            <a:endParaRPr lang="en-US" altLang="en-US" dirty="0"/>
          </a:p>
        </p:txBody>
      </p:sp>
    </p:spTree>
  </p:cSld>
  <p:clrMap bg1="dk2" tx1="lt1" bg2="dk1" tx2="lt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F1B7E97-88F5-4477-9807-4911BA6D944F}"/>
              </a:ext>
            </a:extLst>
          </p:cNvPr>
          <p:cNvSpPr txBox="1"/>
          <p:nvPr/>
        </p:nvSpPr>
        <p:spPr>
          <a:xfrm>
            <a:off x="533400" y="457200"/>
            <a:ext cx="8001000" cy="990600"/>
          </a:xfrm>
          <a:prstGeom prst="rect">
            <a:avLst/>
          </a:prstGeom>
          <a:noFill/>
        </p:spPr>
        <p:txBody>
          <a:bodyPr wrap="square" rtlCol="0">
            <a:spAutoFit/>
          </a:bodyPr>
          <a:lstStyle/>
          <a:p>
            <a:endParaRPr lang="en-US" dirty="0"/>
          </a:p>
        </p:txBody>
      </p:sp>
      <p:sp>
        <p:nvSpPr>
          <p:cNvPr id="3" name="TextBox 2">
            <a:extLst>
              <a:ext uri="{FF2B5EF4-FFF2-40B4-BE49-F238E27FC236}">
                <a16:creationId xmlns:a16="http://schemas.microsoft.com/office/drawing/2014/main" id="{5C8AD001-5B6A-4327-8EC5-BE150DE819E5}"/>
              </a:ext>
            </a:extLst>
          </p:cNvPr>
          <p:cNvSpPr txBox="1"/>
          <p:nvPr/>
        </p:nvSpPr>
        <p:spPr>
          <a:xfrm>
            <a:off x="990600" y="609600"/>
            <a:ext cx="7162800" cy="5570756"/>
          </a:xfrm>
          <a:prstGeom prst="rect">
            <a:avLst/>
          </a:prstGeom>
          <a:noFill/>
        </p:spPr>
        <p:txBody>
          <a:bodyPr wrap="square" rtlCol="0">
            <a:spAutoFit/>
          </a:bodyPr>
          <a:lstStyle/>
          <a:p>
            <a:r>
              <a:rPr lang="en-US" sz="2600" b="1" dirty="0"/>
              <a:t>Ps 111:1-6  </a:t>
            </a:r>
            <a:r>
              <a:rPr lang="en-US" sz="2600" dirty="0"/>
              <a:t>Praise the Lord! I will praise the Lord with my whole heart, In the assembly of the upright and in the congregation. 2 The works of the Lord are great, Studied by all who have pleasure in them. 3 His work is honorable and glorious, And His righteousness endures forever. 4 He has made His wonderful works to be remembered; The Lord is gracious and full of compassion.  5 He has given food to those who fear Him; He will ever be mindful of His covenant. 6 He has declared to His people the power of His works, In giving them the heritage of the nations. NKJV</a:t>
            </a:r>
          </a:p>
          <a:p>
            <a:endParaRPr lang="en-US" dirty="0"/>
          </a:p>
        </p:txBody>
      </p:sp>
    </p:spTree>
    <p:extLst>
      <p:ext uri="{BB962C8B-B14F-4D97-AF65-F5344CB8AC3E}">
        <p14:creationId xmlns:p14="http://schemas.microsoft.com/office/powerpoint/2010/main" val="3096288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ChangeArrowheads="1"/>
          </p:cNvSpPr>
          <p:nvPr>
            <p:ph type="ctrTitle"/>
          </p:nvPr>
        </p:nvSpPr>
        <p:spPr>
          <a:xfrm>
            <a:off x="533400" y="1524000"/>
            <a:ext cx="8001000" cy="3962400"/>
          </a:xfrm>
        </p:spPr>
        <p:txBody>
          <a:bodyPr anchor="ctr"/>
          <a:lstStyle/>
          <a:p>
            <a:pPr eaLnBrk="1" hangingPunct="1"/>
            <a:r>
              <a:rPr lang="en-US" b="1" dirty="0"/>
              <a:t>Attributes of God</a:t>
            </a:r>
            <a:br>
              <a:rPr lang="en-US" b="1" dirty="0"/>
            </a:br>
            <a:br>
              <a:rPr lang="en-US" b="1" dirty="0"/>
            </a:br>
            <a:r>
              <a:rPr lang="en-US" sz="4000" b="1" dirty="0" err="1"/>
              <a:t>God</a:t>
            </a:r>
            <a:r>
              <a:rPr lang="en-US" sz="4000" b="1" dirty="0"/>
              <a:t> is Infinite </a:t>
            </a:r>
            <a:endParaRPr lang="en-US"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p:txBody>
          <a:bodyPr/>
          <a:lstStyle/>
          <a:p>
            <a:pPr eaLnBrk="1" hangingPunct="1"/>
            <a:r>
              <a:rPr lang="en-US" dirty="0"/>
              <a:t>Points to Consider</a:t>
            </a:r>
          </a:p>
        </p:txBody>
      </p:sp>
      <p:sp>
        <p:nvSpPr>
          <p:cNvPr id="3" name="Content Placeholder 2"/>
          <p:cNvSpPr>
            <a:spLocks noGrp="1"/>
          </p:cNvSpPr>
          <p:nvPr>
            <p:ph idx="1"/>
          </p:nvPr>
        </p:nvSpPr>
        <p:spPr>
          <a:xfrm>
            <a:off x="457200" y="1417638"/>
            <a:ext cx="8229600" cy="4708525"/>
          </a:xfrm>
        </p:spPr>
        <p:txBody>
          <a:bodyPr/>
          <a:lstStyle/>
          <a:p>
            <a:pPr lvl="0"/>
            <a:r>
              <a:rPr lang="en-US" dirty="0"/>
              <a:t>There is no limit to His days</a:t>
            </a:r>
          </a:p>
          <a:p>
            <a:pPr lvl="0"/>
            <a:r>
              <a:rPr lang="en-US" dirty="0"/>
              <a:t>There is no limit to His understanding</a:t>
            </a:r>
          </a:p>
          <a:p>
            <a:pPr lvl="0"/>
            <a:r>
              <a:rPr lang="en-US" dirty="0"/>
              <a:t>There is no limit to His habitation</a:t>
            </a:r>
          </a:p>
          <a:p>
            <a:r>
              <a:rPr lang="en-US" dirty="0"/>
              <a:t>There is no limit to His resources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7CA2-E9C5-42DC-BEDE-D03DBA784072}"/>
              </a:ext>
            </a:extLst>
          </p:cNvPr>
          <p:cNvSpPr>
            <a:spLocks noGrp="1"/>
          </p:cNvSpPr>
          <p:nvPr>
            <p:ph type="title"/>
          </p:nvPr>
        </p:nvSpPr>
        <p:spPr/>
        <p:txBody>
          <a:bodyPr/>
          <a:lstStyle/>
          <a:p>
            <a:r>
              <a:rPr lang="en-US" dirty="0"/>
              <a:t>No limit to His days</a:t>
            </a:r>
          </a:p>
        </p:txBody>
      </p:sp>
      <p:sp>
        <p:nvSpPr>
          <p:cNvPr id="3" name="TextBox 2">
            <a:extLst>
              <a:ext uri="{FF2B5EF4-FFF2-40B4-BE49-F238E27FC236}">
                <a16:creationId xmlns:a16="http://schemas.microsoft.com/office/drawing/2014/main" id="{DC9C005D-4719-44F0-9BBB-5B2AD97AE337}"/>
              </a:ext>
            </a:extLst>
          </p:cNvPr>
          <p:cNvSpPr txBox="1"/>
          <p:nvPr/>
        </p:nvSpPr>
        <p:spPr>
          <a:xfrm>
            <a:off x="914400" y="1417638"/>
            <a:ext cx="7315200" cy="4493538"/>
          </a:xfrm>
          <a:prstGeom prst="rect">
            <a:avLst/>
          </a:prstGeom>
          <a:noFill/>
        </p:spPr>
        <p:txBody>
          <a:bodyPr wrap="square" rtlCol="0">
            <a:spAutoFit/>
          </a:bodyPr>
          <a:lstStyle/>
          <a:p>
            <a:pPr marL="285750" indent="-285750">
              <a:buFont typeface="Arial" panose="020B0604020202020204" pitchFamily="34" charset="0"/>
              <a:buChar char="•"/>
            </a:pPr>
            <a:r>
              <a:rPr lang="en-US" sz="2600" dirty="0"/>
              <a:t>Abraham, a worshiper of God, knew that God was the </a:t>
            </a:r>
            <a:r>
              <a:rPr lang="en-US" sz="2600" b="1" u="sng" dirty="0"/>
              <a:t>Everlasting</a:t>
            </a:r>
            <a:r>
              <a:rPr lang="en-US" sz="2600" dirty="0"/>
              <a:t> God. </a:t>
            </a:r>
          </a:p>
          <a:p>
            <a:pPr marL="285750" indent="-285750">
              <a:buFont typeface="Arial" panose="020B0604020202020204" pitchFamily="34" charset="0"/>
              <a:buChar char="•"/>
            </a:pPr>
            <a:r>
              <a:rPr lang="en-US" sz="2600" dirty="0"/>
              <a:t>At the anointing of Joshua to take over the leadership of Israel, Moses leaves God’s people a song that includes incredible statements of praise and an acknowledgement that God lives </a:t>
            </a:r>
            <a:r>
              <a:rPr lang="en-US" sz="2600" b="1" u="sng" dirty="0"/>
              <a:t>forever</a:t>
            </a:r>
            <a:r>
              <a:rPr lang="en-US" sz="2600" dirty="0"/>
              <a:t>.</a:t>
            </a:r>
          </a:p>
          <a:p>
            <a:pPr marL="285750" indent="-285750">
              <a:buFont typeface="Arial" panose="020B0604020202020204" pitchFamily="34" charset="0"/>
              <a:buChar char="•"/>
            </a:pPr>
            <a:r>
              <a:rPr lang="en-US" sz="2600" dirty="0"/>
              <a:t>Moses, the author of this Psalm, knew that God was </a:t>
            </a:r>
            <a:r>
              <a:rPr lang="en-US" sz="2600" b="1" u="sng" dirty="0"/>
              <a:t>everlasting</a:t>
            </a:r>
            <a:r>
              <a:rPr lang="en-US" sz="2600" dirty="0"/>
              <a:t> to everlasting.</a:t>
            </a:r>
          </a:p>
          <a:p>
            <a:pPr marL="285750" indent="-285750">
              <a:buFont typeface="Arial" panose="020B0604020202020204" pitchFamily="34" charset="0"/>
              <a:buChar char="•"/>
            </a:pPr>
            <a:r>
              <a:rPr lang="en-US" sz="2600" dirty="0"/>
              <a:t>Elihu praised God for being righteous, mighty, mighty in understanding, and </a:t>
            </a:r>
            <a:r>
              <a:rPr lang="en-US" sz="2600" b="1" u="sng" dirty="0"/>
              <a:t>eternal</a:t>
            </a:r>
            <a:r>
              <a:rPr lang="en-US" sz="2600" dirty="0"/>
              <a:t>. </a:t>
            </a:r>
          </a:p>
        </p:txBody>
      </p:sp>
    </p:spTree>
    <p:extLst>
      <p:ext uri="{BB962C8B-B14F-4D97-AF65-F5344CB8AC3E}">
        <p14:creationId xmlns:p14="http://schemas.microsoft.com/office/powerpoint/2010/main" val="312848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413D19-94B5-4FE7-98EE-26CC46FFCE7C}"/>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AADBAAC8-873E-4306-9AF1-3FE77D519416}"/>
              </a:ext>
            </a:extLst>
          </p:cNvPr>
          <p:cNvSpPr>
            <a:spLocks noGrp="1"/>
          </p:cNvSpPr>
          <p:nvPr>
            <p:ph idx="1"/>
          </p:nvPr>
        </p:nvSpPr>
        <p:spPr/>
        <p:txBody>
          <a:bodyPr/>
          <a:lstStyle/>
          <a:p>
            <a:r>
              <a:rPr lang="en-US" sz="2400" b="1" dirty="0"/>
              <a:t>Everything we do is influenced by time.  We all had a beginning (birth).  We know that we will all have physical end (death).  We keep appointments on our phones and set reminders to alert us of those important activities.  God had no beginning.  God will have no end.  God doesn’t forget His promises.  God doesn’t have to set alarms to remind Himself of anything. This is one of the things that separates God from humanity.  We should submit to and honor a God who is eternal.</a:t>
            </a:r>
            <a:endParaRPr lang="en-US" sz="2400" dirty="0"/>
          </a:p>
          <a:p>
            <a:endParaRPr lang="en-US" dirty="0"/>
          </a:p>
        </p:txBody>
      </p:sp>
    </p:spTree>
    <p:extLst>
      <p:ext uri="{BB962C8B-B14F-4D97-AF65-F5344CB8AC3E}">
        <p14:creationId xmlns:p14="http://schemas.microsoft.com/office/powerpoint/2010/main" val="6211844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7CA2-E9C5-42DC-BEDE-D03DBA784072}"/>
              </a:ext>
            </a:extLst>
          </p:cNvPr>
          <p:cNvSpPr>
            <a:spLocks noGrp="1"/>
          </p:cNvSpPr>
          <p:nvPr>
            <p:ph type="title"/>
          </p:nvPr>
        </p:nvSpPr>
        <p:spPr/>
        <p:txBody>
          <a:bodyPr/>
          <a:lstStyle/>
          <a:p>
            <a:r>
              <a:rPr lang="en-US" dirty="0"/>
              <a:t>No limit to His understanding</a:t>
            </a:r>
          </a:p>
        </p:txBody>
      </p:sp>
      <p:sp>
        <p:nvSpPr>
          <p:cNvPr id="3" name="TextBox 2">
            <a:extLst>
              <a:ext uri="{FF2B5EF4-FFF2-40B4-BE49-F238E27FC236}">
                <a16:creationId xmlns:a16="http://schemas.microsoft.com/office/drawing/2014/main" id="{DC9C005D-4719-44F0-9BBB-5B2AD97AE337}"/>
              </a:ext>
            </a:extLst>
          </p:cNvPr>
          <p:cNvSpPr txBox="1"/>
          <p:nvPr/>
        </p:nvSpPr>
        <p:spPr>
          <a:xfrm>
            <a:off x="914400" y="1417638"/>
            <a:ext cx="7315200" cy="4893647"/>
          </a:xfrm>
          <a:prstGeom prst="rect">
            <a:avLst/>
          </a:prstGeom>
          <a:noFill/>
        </p:spPr>
        <p:txBody>
          <a:bodyPr wrap="square" rtlCol="0">
            <a:spAutoFit/>
          </a:bodyPr>
          <a:lstStyle/>
          <a:p>
            <a:pPr marL="342900" indent="-342900">
              <a:buFont typeface="Arial" panose="020B0604020202020204" pitchFamily="34" charset="0"/>
              <a:buChar char="•"/>
            </a:pPr>
            <a:r>
              <a:rPr lang="en-US" sz="2400" dirty="0"/>
              <a:t>The psalmist describes God’s understanding as </a:t>
            </a:r>
            <a:r>
              <a:rPr lang="en-US" sz="2400" b="1" u="sng" dirty="0"/>
              <a:t>infinite</a:t>
            </a:r>
            <a:r>
              <a:rPr lang="en-US" sz="2400" dirty="0"/>
              <a:t>.</a:t>
            </a:r>
          </a:p>
          <a:p>
            <a:pPr marL="342900" indent="-342900">
              <a:buFont typeface="Arial" panose="020B0604020202020204" pitchFamily="34" charset="0"/>
              <a:buChar char="•"/>
            </a:pPr>
            <a:r>
              <a:rPr lang="en-US" sz="2400" dirty="0"/>
              <a:t>Isaiah refers to God as the </a:t>
            </a:r>
            <a:r>
              <a:rPr lang="en-US" sz="2400" b="1" u="sng" dirty="0"/>
              <a:t>everlasting</a:t>
            </a:r>
            <a:r>
              <a:rPr lang="en-US" sz="2400" dirty="0"/>
              <a:t> God whose understanding is </a:t>
            </a:r>
            <a:r>
              <a:rPr lang="en-US" sz="2400" b="1" u="sng" dirty="0"/>
              <a:t>unsearchable</a:t>
            </a:r>
            <a:r>
              <a:rPr lang="en-US" sz="2400" dirty="0"/>
              <a:t>.</a:t>
            </a:r>
          </a:p>
          <a:p>
            <a:pPr marL="342900" indent="-342900">
              <a:buFont typeface="Arial" panose="020B0604020202020204" pitchFamily="34" charset="0"/>
              <a:buChar char="•"/>
            </a:pPr>
            <a:r>
              <a:rPr lang="en-US" sz="2400" dirty="0"/>
              <a:t>David knew that God not only had a great understanding of the universe, but He understood David’s </a:t>
            </a:r>
            <a:r>
              <a:rPr lang="en-US" sz="2400" b="1" u="sng" dirty="0"/>
              <a:t>thoughts</a:t>
            </a:r>
            <a:r>
              <a:rPr lang="en-US" sz="2400" dirty="0"/>
              <a:t>, his words, and the motives behind his actions as well.</a:t>
            </a:r>
          </a:p>
          <a:p>
            <a:pPr marL="342900" indent="-342900">
              <a:buFont typeface="Arial" panose="020B0604020202020204" pitchFamily="34" charset="0"/>
              <a:buChar char="•"/>
            </a:pPr>
            <a:r>
              <a:rPr lang="en-US" sz="2400" dirty="0"/>
              <a:t>God can see everything, </a:t>
            </a:r>
            <a:r>
              <a:rPr lang="en-US" sz="2400" b="1" u="sng" dirty="0"/>
              <a:t>everywhere</a:t>
            </a:r>
            <a:r>
              <a:rPr lang="en-US" sz="2400" dirty="0"/>
              <a:t>, and at all times.</a:t>
            </a:r>
          </a:p>
          <a:p>
            <a:pPr marL="342900" indent="-342900">
              <a:buFont typeface="Arial" panose="020B0604020202020204" pitchFamily="34" charset="0"/>
              <a:buChar char="•"/>
            </a:pPr>
            <a:r>
              <a:rPr lang="en-US" sz="2400" dirty="0"/>
              <a:t>David told Solomon that God </a:t>
            </a:r>
            <a:r>
              <a:rPr lang="en-US" sz="2400" b="1" u="sng" dirty="0"/>
              <a:t>searches</a:t>
            </a:r>
            <a:r>
              <a:rPr lang="en-US" sz="2400" dirty="0"/>
              <a:t> all hearts and understands all the intent of his thoughts.</a:t>
            </a:r>
          </a:p>
          <a:p>
            <a:endParaRPr lang="en-US" sz="2400" dirty="0"/>
          </a:p>
        </p:txBody>
      </p:sp>
    </p:spTree>
    <p:extLst>
      <p:ext uri="{BB962C8B-B14F-4D97-AF65-F5344CB8AC3E}">
        <p14:creationId xmlns:p14="http://schemas.microsoft.com/office/powerpoint/2010/main" val="103080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1CD36F-ADF6-47B9-8ADF-17921E9726D9}"/>
              </a:ext>
            </a:extLst>
          </p:cNvPr>
          <p:cNvSpPr>
            <a:spLocks noGrp="1"/>
          </p:cNvSpPr>
          <p:nvPr>
            <p:ph type="title"/>
          </p:nvPr>
        </p:nvSpPr>
        <p:spPr/>
        <p:txBody>
          <a:bodyPr/>
          <a:lstStyle/>
          <a:p>
            <a:r>
              <a:rPr lang="en-US" dirty="0"/>
              <a:t>Practical Application</a:t>
            </a:r>
          </a:p>
        </p:txBody>
      </p:sp>
      <p:sp>
        <p:nvSpPr>
          <p:cNvPr id="3" name="Content Placeholder 2">
            <a:extLst>
              <a:ext uri="{FF2B5EF4-FFF2-40B4-BE49-F238E27FC236}">
                <a16:creationId xmlns:a16="http://schemas.microsoft.com/office/drawing/2014/main" id="{005D15FD-A430-484C-A49B-8EB93C88BB52}"/>
              </a:ext>
            </a:extLst>
          </p:cNvPr>
          <p:cNvSpPr>
            <a:spLocks noGrp="1"/>
          </p:cNvSpPr>
          <p:nvPr>
            <p:ph idx="1"/>
          </p:nvPr>
        </p:nvSpPr>
        <p:spPr/>
        <p:txBody>
          <a:bodyPr/>
          <a:lstStyle/>
          <a:p>
            <a:r>
              <a:rPr lang="en-US" b="1" dirty="0"/>
              <a:t>Practical Application: How faith building!  We know we serve a God who knows everything.  There is no problem we can take to God that He can’t understand and find a solution for.  There is nothing about our own thoughts that God doesn’t know.  We can be honest with God in prayer.</a:t>
            </a:r>
            <a:endParaRPr lang="en-US" dirty="0"/>
          </a:p>
          <a:p>
            <a:pPr marL="0" indent="0">
              <a:buNone/>
            </a:pPr>
            <a:endParaRPr lang="en-US" dirty="0"/>
          </a:p>
        </p:txBody>
      </p:sp>
    </p:spTree>
    <p:extLst>
      <p:ext uri="{BB962C8B-B14F-4D97-AF65-F5344CB8AC3E}">
        <p14:creationId xmlns:p14="http://schemas.microsoft.com/office/powerpoint/2010/main" val="1453017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7CA2-E9C5-42DC-BEDE-D03DBA784072}"/>
              </a:ext>
            </a:extLst>
          </p:cNvPr>
          <p:cNvSpPr>
            <a:spLocks noGrp="1"/>
          </p:cNvSpPr>
          <p:nvPr>
            <p:ph type="title"/>
          </p:nvPr>
        </p:nvSpPr>
        <p:spPr/>
        <p:txBody>
          <a:bodyPr/>
          <a:lstStyle/>
          <a:p>
            <a:r>
              <a:rPr lang="en-US" dirty="0"/>
              <a:t>No limit to His habitation</a:t>
            </a:r>
          </a:p>
        </p:txBody>
      </p:sp>
      <p:sp>
        <p:nvSpPr>
          <p:cNvPr id="3" name="TextBox 2">
            <a:extLst>
              <a:ext uri="{FF2B5EF4-FFF2-40B4-BE49-F238E27FC236}">
                <a16:creationId xmlns:a16="http://schemas.microsoft.com/office/drawing/2014/main" id="{DC9C005D-4719-44F0-9BBB-5B2AD97AE337}"/>
              </a:ext>
            </a:extLst>
          </p:cNvPr>
          <p:cNvSpPr txBox="1"/>
          <p:nvPr/>
        </p:nvSpPr>
        <p:spPr>
          <a:xfrm>
            <a:off x="914400" y="1417638"/>
            <a:ext cx="7315200" cy="4524315"/>
          </a:xfrm>
          <a:prstGeom prst="rect">
            <a:avLst/>
          </a:prstGeom>
          <a:noFill/>
        </p:spPr>
        <p:txBody>
          <a:bodyPr wrap="square" rtlCol="0">
            <a:spAutoFit/>
          </a:bodyPr>
          <a:lstStyle/>
          <a:p>
            <a:pPr marL="285750" indent="-285750">
              <a:buFont typeface="Arial" panose="020B0604020202020204" pitchFamily="34" charset="0"/>
              <a:buChar char="•"/>
            </a:pPr>
            <a:r>
              <a:rPr lang="en-US" sz="2400" dirty="0"/>
              <a:t>The implication is that God is </a:t>
            </a:r>
            <a:r>
              <a:rPr lang="en-US" sz="2400" b="1" u="sng" dirty="0"/>
              <a:t>both</a:t>
            </a:r>
            <a:r>
              <a:rPr lang="en-US" sz="2400" dirty="0"/>
              <a:t> far and near.</a:t>
            </a:r>
          </a:p>
          <a:p>
            <a:pPr marL="285750" indent="-285750">
              <a:buFont typeface="Arial" panose="020B0604020202020204" pitchFamily="34" charset="0"/>
              <a:buChar char="•"/>
            </a:pPr>
            <a:r>
              <a:rPr lang="en-US" sz="2400" dirty="0"/>
              <a:t>David and Solomon both knew that regardless of the size and grandeur of the temple, it could </a:t>
            </a:r>
            <a:r>
              <a:rPr lang="en-US" sz="2400" b="1" u="sng" dirty="0"/>
              <a:t>not</a:t>
            </a:r>
            <a:r>
              <a:rPr lang="en-US" sz="2400" dirty="0"/>
              <a:t> contain God. </a:t>
            </a:r>
          </a:p>
          <a:p>
            <a:pPr marL="285750" indent="-285750">
              <a:buFont typeface="Arial" panose="020B0604020202020204" pitchFamily="34" charset="0"/>
              <a:buChar char="•"/>
            </a:pPr>
            <a:r>
              <a:rPr lang="en-US" sz="2400" dirty="0"/>
              <a:t>Jonah thought he could travel by boat to Tarshish and </a:t>
            </a:r>
            <a:r>
              <a:rPr lang="en-US" sz="2400" b="1" u="sng" dirty="0"/>
              <a:t>escape</a:t>
            </a:r>
            <a:r>
              <a:rPr lang="en-US" sz="2400" dirty="0"/>
              <a:t> God’s presence. </a:t>
            </a:r>
          </a:p>
          <a:p>
            <a:pPr marL="285750" indent="-285750">
              <a:buFont typeface="Arial" panose="020B0604020202020204" pitchFamily="34" charset="0"/>
              <a:buChar char="•"/>
            </a:pPr>
            <a:r>
              <a:rPr lang="en-US" sz="2400" dirty="0"/>
              <a:t>Jonah came to the realization that you can’t </a:t>
            </a:r>
            <a:r>
              <a:rPr lang="en-US" sz="2400" b="1" u="sng" dirty="0"/>
              <a:t>hide</a:t>
            </a:r>
            <a:r>
              <a:rPr lang="en-US" sz="2400" dirty="0"/>
              <a:t> from God.</a:t>
            </a:r>
          </a:p>
          <a:p>
            <a:pPr marL="285750" indent="-285750">
              <a:buFont typeface="Arial" panose="020B0604020202020204" pitchFamily="34" charset="0"/>
              <a:buChar char="•"/>
            </a:pPr>
            <a:r>
              <a:rPr lang="en-US" sz="2400" b="1" dirty="0"/>
              <a:t>Practical Application:  God knows our weaknesses and our struggles.  Stop running or hiding from God.  Take something to God this week that you have been avoiding.</a:t>
            </a:r>
          </a:p>
        </p:txBody>
      </p:sp>
    </p:spTree>
    <p:extLst>
      <p:ext uri="{BB962C8B-B14F-4D97-AF65-F5344CB8AC3E}">
        <p14:creationId xmlns:p14="http://schemas.microsoft.com/office/powerpoint/2010/main" val="3049315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A7CA2-E9C5-42DC-BEDE-D03DBA784072}"/>
              </a:ext>
            </a:extLst>
          </p:cNvPr>
          <p:cNvSpPr>
            <a:spLocks noGrp="1"/>
          </p:cNvSpPr>
          <p:nvPr>
            <p:ph type="title"/>
          </p:nvPr>
        </p:nvSpPr>
        <p:spPr/>
        <p:txBody>
          <a:bodyPr/>
          <a:lstStyle/>
          <a:p>
            <a:r>
              <a:rPr lang="en-US" dirty="0"/>
              <a:t>No limit to His resources</a:t>
            </a:r>
          </a:p>
        </p:txBody>
      </p:sp>
      <p:sp>
        <p:nvSpPr>
          <p:cNvPr id="3" name="TextBox 2">
            <a:extLst>
              <a:ext uri="{FF2B5EF4-FFF2-40B4-BE49-F238E27FC236}">
                <a16:creationId xmlns:a16="http://schemas.microsoft.com/office/drawing/2014/main" id="{DC9C005D-4719-44F0-9BBB-5B2AD97AE337}"/>
              </a:ext>
            </a:extLst>
          </p:cNvPr>
          <p:cNvSpPr txBox="1"/>
          <p:nvPr/>
        </p:nvSpPr>
        <p:spPr>
          <a:xfrm>
            <a:off x="914400" y="1417638"/>
            <a:ext cx="7315200" cy="4616648"/>
          </a:xfrm>
          <a:prstGeom prst="rect">
            <a:avLst/>
          </a:prstGeom>
          <a:noFill/>
        </p:spPr>
        <p:txBody>
          <a:bodyPr wrap="square" rtlCol="0">
            <a:spAutoFit/>
          </a:bodyPr>
          <a:lstStyle/>
          <a:p>
            <a:pPr marL="285750" indent="-285750">
              <a:buFont typeface="Arial" panose="020B0604020202020204" pitchFamily="34" charset="0"/>
              <a:buChar char="•"/>
            </a:pPr>
            <a:r>
              <a:rPr lang="en-US" sz="2800" b="1" u="sng" dirty="0"/>
              <a:t>Everything</a:t>
            </a:r>
            <a:r>
              <a:rPr lang="en-US" sz="2800" dirty="0"/>
              <a:t> on this earth belongs to God!</a:t>
            </a:r>
          </a:p>
          <a:p>
            <a:pPr marL="285750" indent="-285750">
              <a:buFont typeface="Arial" panose="020B0604020202020204" pitchFamily="34" charset="0"/>
              <a:buChar char="•"/>
            </a:pPr>
            <a:r>
              <a:rPr lang="en-US" sz="2800" dirty="0"/>
              <a:t>The Lord has limitless resources to provide for those who </a:t>
            </a:r>
            <a:r>
              <a:rPr lang="en-US" sz="2800" b="1" u="sng" dirty="0"/>
              <a:t>love</a:t>
            </a:r>
            <a:r>
              <a:rPr lang="en-US" sz="2800" dirty="0"/>
              <a:t> Him and trust in Him.</a:t>
            </a:r>
          </a:p>
          <a:p>
            <a:pPr marL="285750" indent="-285750">
              <a:buFont typeface="Arial" panose="020B0604020202020204" pitchFamily="34" charset="0"/>
              <a:buChar char="•"/>
            </a:pPr>
            <a:r>
              <a:rPr lang="en-US" sz="2800" b="1" u="sng" dirty="0"/>
              <a:t>No</a:t>
            </a:r>
            <a:r>
              <a:rPr lang="en-US" sz="2800" dirty="0"/>
              <a:t> financial obstacle we face is too big for God to help us overcome.</a:t>
            </a:r>
          </a:p>
          <a:p>
            <a:r>
              <a:rPr lang="en-US" sz="2400" dirty="0"/>
              <a:t> </a:t>
            </a:r>
          </a:p>
          <a:p>
            <a:r>
              <a:rPr lang="en-US" sz="2800" b="1" dirty="0"/>
              <a:t>Practical application:  Stop trusting in yourself to handle you own financial problems.  Take it to the Lord and leave it there!</a:t>
            </a:r>
            <a:endParaRPr lang="en-US" sz="2800" dirty="0"/>
          </a:p>
          <a:p>
            <a:pPr marL="285750" indent="-285750">
              <a:buFont typeface="Arial" panose="020B0604020202020204" pitchFamily="34" charset="0"/>
              <a:buChar char="•"/>
            </a:pPr>
            <a:endParaRPr lang="en-US" dirty="0"/>
          </a:p>
        </p:txBody>
      </p:sp>
    </p:spTree>
    <p:extLst>
      <p:ext uri="{BB962C8B-B14F-4D97-AF65-F5344CB8AC3E}">
        <p14:creationId xmlns:p14="http://schemas.microsoft.com/office/powerpoint/2010/main" val="25877146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142230</TotalTime>
  <Words>626</Words>
  <Application>Microsoft Office PowerPoint</Application>
  <PresentationFormat>On-screen Show (4:3)</PresentationFormat>
  <Paragraphs>34</Paragraphs>
  <Slides>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9</vt:i4>
      </vt:variant>
    </vt:vector>
  </HeadingPairs>
  <TitlesOfParts>
    <vt:vector size="12" baseType="lpstr">
      <vt:lpstr>Arial</vt:lpstr>
      <vt:lpstr>Calibri</vt:lpstr>
      <vt:lpstr>Default Design</vt:lpstr>
      <vt:lpstr>PowerPoint Presentation</vt:lpstr>
      <vt:lpstr>Attributes of God  God is Infinite </vt:lpstr>
      <vt:lpstr>Points to Consider</vt:lpstr>
      <vt:lpstr>No limit to His days</vt:lpstr>
      <vt:lpstr>Practical Application</vt:lpstr>
      <vt:lpstr>No limit to His understanding</vt:lpstr>
      <vt:lpstr>Practical Application</vt:lpstr>
      <vt:lpstr>No limit to His habitation</vt:lpstr>
      <vt:lpstr>No limit to His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121</cp:revision>
  <cp:lastPrinted>2018-02-18T12:45:46Z</cp:lastPrinted>
  <dcterms:created xsi:type="dcterms:W3CDTF">2017-01-05T18:31:03Z</dcterms:created>
  <dcterms:modified xsi:type="dcterms:W3CDTF">2018-10-21T11:43:25Z</dcterms:modified>
</cp:coreProperties>
</file>