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9" r:id="rId2"/>
    <p:sldId id="293" r:id="rId3"/>
    <p:sldId id="294" r:id="rId4"/>
    <p:sldId id="295" r:id="rId5"/>
    <p:sldId id="311" r:id="rId6"/>
    <p:sldId id="310" r:id="rId7"/>
    <p:sldId id="312" r:id="rId8"/>
    <p:sldId id="313" r:id="rId9"/>
    <p:sldId id="314" r:id="rId10"/>
    <p:sldId id="315"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8/5/2018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8/5/2018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570756"/>
          </a:xfrm>
          <a:prstGeom prst="rect">
            <a:avLst/>
          </a:prstGeom>
          <a:noFill/>
        </p:spPr>
        <p:txBody>
          <a:bodyPr wrap="square" rtlCol="0">
            <a:spAutoFit/>
          </a:bodyPr>
          <a:lstStyle/>
          <a:p>
            <a:r>
              <a:rPr lang="en-US" sz="2400" dirty="0"/>
              <a:t>Acts 18:12-17  When Gallio was proconsul of Achaia, the Jews with one accord rose up against Paul and brought him to the judgment seat, 13 saying, "This fellow persuades men to worship God contrary to the law." 14 And when Paul was about to open his mouth, Gallio said to the Jews, "If it were a matter of wrongdoing or wicked crimes, O Jews, there would be reason why I should bear with you. 15 But if it is a question of words and names and your own law, look to it yourselves; for I do not want to be a judge of such matters." 16 And he drove them from the judgment seat. 17 Then all the Greeks took Sosthenes, the ruler of the synagogue, and beat him before the judgment seat. But Gallio took no notice of these things. </a:t>
            </a:r>
          </a:p>
          <a:p>
            <a:r>
              <a:rPr lang="en-US" sz="20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Don’t take it personally</a:t>
            </a:r>
          </a:p>
        </p:txBody>
      </p:sp>
      <p:sp>
        <p:nvSpPr>
          <p:cNvPr id="3" name="Content Placeholder 2"/>
          <p:cNvSpPr>
            <a:spLocks noGrp="1"/>
          </p:cNvSpPr>
          <p:nvPr>
            <p:ph idx="1"/>
          </p:nvPr>
        </p:nvSpPr>
        <p:spPr>
          <a:xfrm>
            <a:off x="609600" y="1600200"/>
            <a:ext cx="7772400" cy="4708525"/>
          </a:xfrm>
        </p:spPr>
        <p:txBody>
          <a:bodyPr/>
          <a:lstStyle/>
          <a:p>
            <a:r>
              <a:rPr lang="en-US" sz="2800" dirty="0"/>
              <a:t>We should pray that the Lord will send out laborers to teach the gospel who have the </a:t>
            </a:r>
            <a:r>
              <a:rPr lang="en-US" sz="2800" b="1" u="sng" dirty="0"/>
              <a:t>wisdom</a:t>
            </a:r>
            <a:r>
              <a:rPr lang="en-US" sz="2800" dirty="0"/>
              <a:t> to know when the seed is not taking root.</a:t>
            </a:r>
          </a:p>
          <a:p>
            <a:r>
              <a:rPr lang="en-US" sz="2800" dirty="0"/>
              <a:t>Jesus told His disciples that if they enter a city that rejects the teaching of the kingdom, they should tell the people of the city the </a:t>
            </a:r>
            <a:r>
              <a:rPr lang="en-US" sz="2800" b="1" u="sng" dirty="0"/>
              <a:t>consequences</a:t>
            </a:r>
            <a:r>
              <a:rPr lang="en-US" sz="2800" dirty="0"/>
              <a:t> for rejecting God’s message.</a:t>
            </a:r>
          </a:p>
          <a:p>
            <a:r>
              <a:rPr lang="en-US" sz="2800" dirty="0"/>
              <a:t>We should </a:t>
            </a:r>
            <a:r>
              <a:rPr lang="en-US" sz="2800" b="1" u="sng" dirty="0"/>
              <a:t>not</a:t>
            </a:r>
            <a:r>
              <a:rPr lang="en-US" sz="2800" dirty="0"/>
              <a:t> take rejection personally.</a:t>
            </a:r>
          </a:p>
          <a:p>
            <a:pPr marL="0" indent="0">
              <a:buNone/>
            </a:pPr>
            <a:endParaRPr lang="en-US" sz="2800" dirty="0"/>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4465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18-19</a:t>
            </a:r>
            <a:br>
              <a:rPr lang="en-US" sz="4000" b="1" dirty="0"/>
            </a:b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r>
              <a:rPr lang="en-US" dirty="0"/>
              <a:t>1. We should consistently reason with and persuade people</a:t>
            </a:r>
          </a:p>
          <a:p>
            <a:r>
              <a:rPr lang="en-US" dirty="0"/>
              <a:t>2. We should seek out good people who are misinformed</a:t>
            </a:r>
          </a:p>
          <a:p>
            <a:r>
              <a:rPr lang="en-US" dirty="0"/>
              <a:t>3. We should not take rejection personally</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Reason and Persuade</a:t>
            </a:r>
          </a:p>
        </p:txBody>
      </p:sp>
      <p:sp>
        <p:nvSpPr>
          <p:cNvPr id="3" name="Content Placeholder 2"/>
          <p:cNvSpPr>
            <a:spLocks noGrp="1"/>
          </p:cNvSpPr>
          <p:nvPr>
            <p:ph idx="1"/>
          </p:nvPr>
        </p:nvSpPr>
        <p:spPr>
          <a:xfrm>
            <a:off x="609600" y="1600200"/>
            <a:ext cx="7772400" cy="4708525"/>
          </a:xfrm>
        </p:spPr>
        <p:txBody>
          <a:bodyPr/>
          <a:lstStyle/>
          <a:p>
            <a:r>
              <a:rPr lang="en-US" sz="2800" dirty="0"/>
              <a:t>Paul reasoned and </a:t>
            </a:r>
            <a:r>
              <a:rPr lang="en-US" sz="2800" b="1" u="sng" dirty="0"/>
              <a:t>testified</a:t>
            </a:r>
            <a:r>
              <a:rPr lang="en-US" sz="2800" dirty="0"/>
              <a:t> that Jesus is the Christ.</a:t>
            </a:r>
          </a:p>
          <a:p>
            <a:r>
              <a:rPr lang="en-US" sz="2800" dirty="0"/>
              <a:t> Here we see that Paul was reasoning and persuading concerning the things of the kingdom of </a:t>
            </a:r>
            <a:r>
              <a:rPr lang="en-US" sz="2800" b="1" u="sng" dirty="0"/>
              <a:t>God</a:t>
            </a:r>
            <a:r>
              <a:rPr lang="en-US" sz="2800" dirty="0"/>
              <a:t>.</a:t>
            </a:r>
          </a:p>
          <a:p>
            <a:r>
              <a:rPr lang="en-US" sz="2800" dirty="0"/>
              <a:t> When Silas and Timothy came, Paul devoted himself entirely to the </a:t>
            </a:r>
            <a:r>
              <a:rPr lang="en-US" sz="2800" b="1" u="sng" dirty="0"/>
              <a:t>word</a:t>
            </a:r>
            <a:r>
              <a:rPr lang="en-US" sz="2800" dirty="0"/>
              <a:t>.  </a:t>
            </a:r>
          </a:p>
          <a:p>
            <a:r>
              <a:rPr lang="en-US" sz="2800" dirty="0"/>
              <a:t> We see Paul’s consistency since he reasoned in the synagogue </a:t>
            </a:r>
            <a:r>
              <a:rPr lang="en-US" sz="2800" b="1" u="sng" dirty="0"/>
              <a:t>every</a:t>
            </a:r>
            <a:r>
              <a:rPr lang="en-US" sz="2800" dirty="0"/>
              <a:t> Sabbath.</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Reason and Persuade</a:t>
            </a:r>
          </a:p>
        </p:txBody>
      </p:sp>
      <p:sp>
        <p:nvSpPr>
          <p:cNvPr id="3" name="Content Placeholder 2"/>
          <p:cNvSpPr>
            <a:spLocks noGrp="1"/>
          </p:cNvSpPr>
          <p:nvPr>
            <p:ph idx="1"/>
          </p:nvPr>
        </p:nvSpPr>
        <p:spPr>
          <a:xfrm>
            <a:off x="609600" y="1600200"/>
            <a:ext cx="7772400" cy="4708525"/>
          </a:xfrm>
        </p:spPr>
        <p:txBody>
          <a:bodyPr/>
          <a:lstStyle/>
          <a:p>
            <a:r>
              <a:rPr lang="en-US" dirty="0"/>
              <a:t>Some people respond immediately to the word like the eunuch, while it takes </a:t>
            </a:r>
            <a:r>
              <a:rPr lang="en-US" b="1" u="sng" dirty="0"/>
              <a:t>longer</a:t>
            </a:r>
            <a:r>
              <a:rPr lang="en-US" dirty="0"/>
              <a:t> to persuade others.</a:t>
            </a:r>
          </a:p>
          <a:p>
            <a:r>
              <a:rPr lang="en-US" dirty="0"/>
              <a:t>Paul spoke in the synagogue </a:t>
            </a:r>
            <a:r>
              <a:rPr lang="en-US" b="1" u="sng" dirty="0"/>
              <a:t>boldly</a:t>
            </a:r>
            <a:r>
              <a:rPr lang="en-US" dirty="0"/>
              <a:t> for three months reasoning and persuading people concerning the kingdom.</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3688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Reason and Persuade</a:t>
            </a:r>
          </a:p>
        </p:txBody>
      </p:sp>
      <p:sp>
        <p:nvSpPr>
          <p:cNvPr id="3" name="Content Placeholder 2"/>
          <p:cNvSpPr>
            <a:spLocks noGrp="1"/>
          </p:cNvSpPr>
          <p:nvPr>
            <p:ph idx="1"/>
          </p:nvPr>
        </p:nvSpPr>
        <p:spPr>
          <a:xfrm>
            <a:off x="609600" y="1600200"/>
            <a:ext cx="7772400" cy="4708525"/>
          </a:xfrm>
        </p:spPr>
        <p:txBody>
          <a:bodyPr/>
          <a:lstStyle/>
          <a:p>
            <a:r>
              <a:rPr lang="en-US" dirty="0"/>
              <a:t>Paul also taught </a:t>
            </a:r>
            <a:r>
              <a:rPr lang="en-US" b="1" u="sng" dirty="0"/>
              <a:t>daily</a:t>
            </a:r>
            <a:r>
              <a:rPr lang="en-US" dirty="0"/>
              <a:t> in the school of Tyrannus for two years.</a:t>
            </a:r>
          </a:p>
          <a:p>
            <a:r>
              <a:rPr lang="en-US" dirty="0"/>
              <a:t>As a result of Paul’s teaching, everyone in Asia </a:t>
            </a:r>
            <a:r>
              <a:rPr lang="en-US" b="1" u="sng" dirty="0"/>
              <a:t>heard</a:t>
            </a:r>
            <a:r>
              <a:rPr lang="en-US" dirty="0"/>
              <a:t> the word of the Lord Jesus.</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2209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Seek the Misinformed</a:t>
            </a:r>
          </a:p>
        </p:txBody>
      </p:sp>
      <p:sp>
        <p:nvSpPr>
          <p:cNvPr id="3" name="Content Placeholder 2"/>
          <p:cNvSpPr>
            <a:spLocks noGrp="1"/>
          </p:cNvSpPr>
          <p:nvPr>
            <p:ph idx="1"/>
          </p:nvPr>
        </p:nvSpPr>
        <p:spPr>
          <a:xfrm>
            <a:off x="609600" y="1600200"/>
            <a:ext cx="7772400" cy="4708525"/>
          </a:xfrm>
        </p:spPr>
        <p:txBody>
          <a:bodyPr/>
          <a:lstStyle/>
          <a:p>
            <a:r>
              <a:rPr lang="en-US" dirty="0"/>
              <a:t>Apollos was </a:t>
            </a:r>
            <a:r>
              <a:rPr lang="en-US" b="1" u="sng" dirty="0"/>
              <a:t>mighty</a:t>
            </a:r>
            <a:r>
              <a:rPr lang="en-US" dirty="0"/>
              <a:t> in the Scriptures.  He knew the old law.</a:t>
            </a:r>
          </a:p>
          <a:p>
            <a:r>
              <a:rPr lang="en-US" dirty="0"/>
              <a:t>Even though Apollos had great knowledge, his knowledge was incomplete.  </a:t>
            </a:r>
          </a:p>
          <a:p>
            <a:r>
              <a:rPr lang="en-US" dirty="0"/>
              <a:t>Once he learned the complete truth, he vigorously refuted the Jews publicly, using the </a:t>
            </a:r>
            <a:r>
              <a:rPr lang="en-US" b="1" u="sng" dirty="0"/>
              <a:t>Scriptures</a:t>
            </a:r>
            <a:r>
              <a:rPr lang="en-US" dirty="0"/>
              <a:t> to prove that Jesus is the Christ.</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9599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Seek the Misinformed</a:t>
            </a:r>
          </a:p>
        </p:txBody>
      </p:sp>
      <p:sp>
        <p:nvSpPr>
          <p:cNvPr id="3" name="Content Placeholder 2"/>
          <p:cNvSpPr>
            <a:spLocks noGrp="1"/>
          </p:cNvSpPr>
          <p:nvPr>
            <p:ph idx="1"/>
          </p:nvPr>
        </p:nvSpPr>
        <p:spPr>
          <a:xfrm>
            <a:off x="609600" y="1600200"/>
            <a:ext cx="7772400" cy="4708525"/>
          </a:xfrm>
        </p:spPr>
        <p:txBody>
          <a:bodyPr/>
          <a:lstStyle/>
          <a:p>
            <a:r>
              <a:rPr lang="en-US" dirty="0"/>
              <a:t>Paul met a group of twelve men who, like Apollos, only knew about John’s baptism.</a:t>
            </a:r>
          </a:p>
          <a:p>
            <a:r>
              <a:rPr lang="en-US" dirty="0"/>
              <a:t>They knew the Christ was coming, but they did not know that </a:t>
            </a:r>
            <a:r>
              <a:rPr lang="en-US" b="1" u="sng" dirty="0"/>
              <a:t>Jesus</a:t>
            </a:r>
            <a:r>
              <a:rPr lang="en-US" dirty="0"/>
              <a:t> was the Christ.</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0585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Don’t take it personally</a:t>
            </a:r>
          </a:p>
        </p:txBody>
      </p:sp>
      <p:sp>
        <p:nvSpPr>
          <p:cNvPr id="3" name="Content Placeholder 2"/>
          <p:cNvSpPr>
            <a:spLocks noGrp="1"/>
          </p:cNvSpPr>
          <p:nvPr>
            <p:ph idx="1"/>
          </p:nvPr>
        </p:nvSpPr>
        <p:spPr>
          <a:xfrm>
            <a:off x="609600" y="1600200"/>
            <a:ext cx="7772400" cy="4708525"/>
          </a:xfrm>
        </p:spPr>
        <p:txBody>
          <a:bodyPr/>
          <a:lstStyle/>
          <a:p>
            <a:r>
              <a:rPr lang="en-US" dirty="0"/>
              <a:t>When the Jews in Corinth rejected Paul’s attempts to persuade them, he placed the </a:t>
            </a:r>
            <a:r>
              <a:rPr lang="en-US" b="1" u="sng" dirty="0"/>
              <a:t>responsibility</a:t>
            </a:r>
            <a:r>
              <a:rPr lang="en-US" dirty="0"/>
              <a:t> of the rejection squarely on the shoulders of the ones doing the rejecting.</a:t>
            </a:r>
          </a:p>
          <a:p>
            <a:r>
              <a:rPr lang="en-US" dirty="0"/>
              <a:t> In Ephesus when the Jews rejected the gospel and started causing trouble, He </a:t>
            </a:r>
            <a:r>
              <a:rPr lang="en-US" b="1" u="sng" dirty="0"/>
              <a:t>departed</a:t>
            </a:r>
            <a:r>
              <a:rPr lang="en-US" dirty="0"/>
              <a:t> from them.</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80312718"/>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168510</TotalTime>
  <Words>456</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Evangelism in the Book of Acts  Acts 18-19 </vt:lpstr>
      <vt:lpstr>Points to Consider</vt:lpstr>
      <vt:lpstr>Reason and Persuade</vt:lpstr>
      <vt:lpstr>Reason and Persuade</vt:lpstr>
      <vt:lpstr>Reason and Persuade</vt:lpstr>
      <vt:lpstr>Seek the Misinformed</vt:lpstr>
      <vt:lpstr>Seek the Misinformed</vt:lpstr>
      <vt:lpstr>Don’t take it personally</vt:lpstr>
      <vt:lpstr>Don’t take it personally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146</cp:revision>
  <cp:lastPrinted>2018-08-05T19:51:58Z</cp:lastPrinted>
  <dcterms:created xsi:type="dcterms:W3CDTF">2017-01-05T18:31:03Z</dcterms:created>
  <dcterms:modified xsi:type="dcterms:W3CDTF">2018-08-05T19:52:22Z</dcterms:modified>
</cp:coreProperties>
</file>