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09" r:id="rId2"/>
    <p:sldId id="293" r:id="rId3"/>
    <p:sldId id="294" r:id="rId4"/>
    <p:sldId id="295" r:id="rId5"/>
    <p:sldId id="310" r:id="rId6"/>
    <p:sldId id="311" r:id="rId7"/>
    <p:sldId id="312" r:id="rId8"/>
    <p:sldId id="313" r:id="rId9"/>
    <p:sldId id="314" r:id="rId10"/>
    <p:sldId id="315"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114" d="100"/>
          <a:sy n="114" d="100"/>
        </p:scale>
        <p:origin x="156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6/17/2018</a:t>
            </a:fld>
            <a:endParaRPr lang="en-US"/>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6/17/2018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6555641"/>
          </a:xfrm>
          <a:prstGeom prst="rect">
            <a:avLst/>
          </a:prstGeom>
          <a:noFill/>
        </p:spPr>
        <p:txBody>
          <a:bodyPr wrap="square" rtlCol="0">
            <a:spAutoFit/>
          </a:bodyPr>
          <a:lstStyle/>
          <a:p>
            <a:r>
              <a:rPr lang="en-US" sz="2000" dirty="0"/>
              <a:t>Acts 22:6-16  "Now it happened, as I journeyed and came near Damascus at about noon, suddenly a great light from heaven shone around me. 7 And I fell to the ground and heard a voice saying to me, 'Saul, Saul, why are you persecuting Me?'  8 So I answered, 'Who are You, Lord?' And He said to me, 'I am Jesus of Nazareth, whom you are persecuting.' 9 "And those who were with me indeed saw the light and were afraid, but they did not hear the voice of Him who spoke to me. 10 So I said, 'What shall I do, Lord?' And the Lord said to me, 'Arise and go into Damascus, and there you will be told all things which are appointed for you to do.'  11 And since I could not see for the glory of that light, being led by the hand of those who were with me, I came into Damascus. 12 "Then a certain Ananias, a devout man according to the law, having a good testimony with all the Jews who dwelt there,  13 came to me; and he stood and said to me, 'Brother Saul, receive your sight.' And at that same hour I looked up at him. 14 Then he said, 'The God of our fathers has chosen you that you should know His will, and see the Just One, and hear the voice of His mouth. 15 For you will be His witness to all men of what you have seen and heard. 16 And now why are you waiting? Arise and be baptized, and wash away your sins, calling on the name of the Lord.’  NKJV</a:t>
            </a:r>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Practical Application</a:t>
            </a:r>
          </a:p>
        </p:txBody>
      </p:sp>
      <p:sp>
        <p:nvSpPr>
          <p:cNvPr id="3" name="Content Placeholder 2"/>
          <p:cNvSpPr>
            <a:spLocks noGrp="1"/>
          </p:cNvSpPr>
          <p:nvPr>
            <p:ph idx="1"/>
          </p:nvPr>
        </p:nvSpPr>
        <p:spPr>
          <a:xfrm>
            <a:off x="609600" y="1600200"/>
            <a:ext cx="7772400" cy="4708525"/>
          </a:xfrm>
        </p:spPr>
        <p:txBody>
          <a:bodyPr/>
          <a:lstStyle/>
          <a:p>
            <a:pPr lvl="0"/>
            <a:r>
              <a:rPr lang="en-US" sz="2800" dirty="0"/>
              <a:t>We must never forget the core of the message of the gospel.  Jesus is the Christ, the Son of God.  He died for our sins.  There is a resurrection.</a:t>
            </a:r>
          </a:p>
          <a:p>
            <a:pPr lvl="0"/>
            <a:r>
              <a:rPr lang="en-US" sz="2800" dirty="0"/>
              <a:t>Changed people change people.  Converted people convert people.</a:t>
            </a:r>
          </a:p>
          <a:p>
            <a:pPr lvl="0"/>
            <a:r>
              <a:rPr lang="en-US" sz="2800" dirty="0"/>
              <a:t>Not everyone will respond favorably.  Some tried to kill Paul!</a:t>
            </a:r>
          </a:p>
          <a:p>
            <a:pPr lvl="0"/>
            <a:r>
              <a:rPr lang="en-US" sz="2800" dirty="0"/>
              <a:t>We can have peace and grow even in the middle of external conflict.</a:t>
            </a:r>
          </a:p>
          <a:p>
            <a:endParaRPr lang="en-US" dirty="0"/>
          </a:p>
        </p:txBody>
      </p:sp>
    </p:spTree>
    <p:extLst>
      <p:ext uri="{BB962C8B-B14F-4D97-AF65-F5344CB8AC3E}">
        <p14:creationId xmlns:p14="http://schemas.microsoft.com/office/powerpoint/2010/main" val="286638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Evangelism in the Book of Acts</a:t>
            </a:r>
            <a:br>
              <a:rPr lang="en-US" b="1" dirty="0"/>
            </a:br>
            <a:br>
              <a:rPr lang="en-US" b="1" dirty="0"/>
            </a:br>
            <a:r>
              <a:rPr lang="en-US" sz="4000" b="1" dirty="0" err="1"/>
              <a:t>Acts</a:t>
            </a:r>
            <a:r>
              <a:rPr lang="en-US" sz="4000" b="1" dirty="0"/>
              <a:t> 9, 22-26</a:t>
            </a:r>
            <a:br>
              <a:rPr lang="en-US" sz="4000" b="1" dirty="0"/>
            </a:br>
            <a:r>
              <a:rPr lang="en-US" sz="4000" b="1" dirty="0"/>
              <a:t>Passion</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Saul’s Conversion</a:t>
            </a:r>
          </a:p>
          <a:p>
            <a:pPr lvl="0"/>
            <a:r>
              <a:rPr lang="en-US" dirty="0"/>
              <a:t>Saul’s Message</a:t>
            </a:r>
          </a:p>
          <a:p>
            <a:pPr lvl="0"/>
            <a:r>
              <a:rPr lang="en-US" dirty="0"/>
              <a:t>Reaction from Others</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Saul’s Conversion</a:t>
            </a:r>
          </a:p>
        </p:txBody>
      </p:sp>
      <p:sp>
        <p:nvSpPr>
          <p:cNvPr id="3" name="Content Placeholder 2"/>
          <p:cNvSpPr>
            <a:spLocks noGrp="1"/>
          </p:cNvSpPr>
          <p:nvPr>
            <p:ph idx="1"/>
          </p:nvPr>
        </p:nvSpPr>
        <p:spPr>
          <a:xfrm>
            <a:off x="609600" y="1600200"/>
            <a:ext cx="7772400" cy="4708525"/>
          </a:xfrm>
        </p:spPr>
        <p:txBody>
          <a:bodyPr/>
          <a:lstStyle/>
          <a:p>
            <a:r>
              <a:rPr lang="en-US" dirty="0"/>
              <a:t>Saul started out with letters giving him the authority to </a:t>
            </a:r>
            <a:r>
              <a:rPr lang="en-US" b="1" u="sng" dirty="0"/>
              <a:t>arrest</a:t>
            </a:r>
            <a:r>
              <a:rPr lang="en-US" dirty="0"/>
              <a:t> Christians and take them to Jerusalem to be punished.</a:t>
            </a:r>
          </a:p>
          <a:p>
            <a:r>
              <a:rPr lang="en-US" dirty="0"/>
              <a:t>Jesus tells Saul his problem: he was persecuting Jesus, contrary to the clear </a:t>
            </a:r>
            <a:r>
              <a:rPr lang="en-US" b="1" u="sng" dirty="0"/>
              <a:t>evidence</a:t>
            </a:r>
            <a:r>
              <a:rPr lang="en-US" dirty="0"/>
              <a:t>.</a:t>
            </a:r>
          </a:p>
          <a:p>
            <a:r>
              <a:rPr lang="en-US" dirty="0"/>
              <a:t>Saul wants to know who he is talking to and then asked the </a:t>
            </a:r>
            <a:r>
              <a:rPr lang="en-US" b="1" u="sng" dirty="0"/>
              <a:t>Lord</a:t>
            </a:r>
            <a:r>
              <a:rPr lang="en-US" dirty="0"/>
              <a:t> what he needed to do.</a:t>
            </a:r>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Saul’s Conversion</a:t>
            </a:r>
          </a:p>
        </p:txBody>
      </p:sp>
      <p:sp>
        <p:nvSpPr>
          <p:cNvPr id="3" name="Content Placeholder 2"/>
          <p:cNvSpPr>
            <a:spLocks noGrp="1"/>
          </p:cNvSpPr>
          <p:nvPr>
            <p:ph idx="1"/>
          </p:nvPr>
        </p:nvSpPr>
        <p:spPr>
          <a:xfrm>
            <a:off x="609600" y="1600200"/>
            <a:ext cx="7772400" cy="4708525"/>
          </a:xfrm>
        </p:spPr>
        <p:txBody>
          <a:bodyPr/>
          <a:lstStyle/>
          <a:p>
            <a:r>
              <a:rPr lang="en-US" dirty="0"/>
              <a:t>Ananias was sent to Saul so Saul could receive his sight and be </a:t>
            </a:r>
            <a:r>
              <a:rPr lang="en-US" b="1" u="sng" dirty="0"/>
              <a:t>filled</a:t>
            </a:r>
            <a:r>
              <a:rPr lang="en-US" dirty="0"/>
              <a:t> with the Holy Spirit. </a:t>
            </a:r>
          </a:p>
          <a:p>
            <a:r>
              <a:rPr lang="en-US" dirty="0"/>
              <a:t>Once he received his sight, he arose and was baptized.</a:t>
            </a:r>
          </a:p>
          <a:p>
            <a:endParaRPr lang="en-US" dirty="0"/>
          </a:p>
        </p:txBody>
      </p:sp>
    </p:spTree>
    <p:extLst>
      <p:ext uri="{BB962C8B-B14F-4D97-AF65-F5344CB8AC3E}">
        <p14:creationId xmlns:p14="http://schemas.microsoft.com/office/powerpoint/2010/main" val="383451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Saul’s Conversion</a:t>
            </a:r>
          </a:p>
        </p:txBody>
      </p:sp>
      <p:sp>
        <p:nvSpPr>
          <p:cNvPr id="3" name="Content Placeholder 2"/>
          <p:cNvSpPr>
            <a:spLocks noGrp="1"/>
          </p:cNvSpPr>
          <p:nvPr>
            <p:ph idx="1"/>
          </p:nvPr>
        </p:nvSpPr>
        <p:spPr>
          <a:xfrm>
            <a:off x="609600" y="1600200"/>
            <a:ext cx="7772400" cy="4708525"/>
          </a:xfrm>
        </p:spPr>
        <p:txBody>
          <a:bodyPr/>
          <a:lstStyle/>
          <a:p>
            <a:r>
              <a:rPr lang="en-US" dirty="0"/>
              <a:t>Christ told Paul that he was going to be a </a:t>
            </a:r>
            <a:r>
              <a:rPr lang="en-US" b="1" u="sng" dirty="0"/>
              <a:t>witness</a:t>
            </a:r>
            <a:r>
              <a:rPr lang="en-US" dirty="0"/>
              <a:t> of the things he saw that day and the things Jesus would reveal to him in the future.</a:t>
            </a:r>
          </a:p>
          <a:p>
            <a:r>
              <a:rPr lang="en-US" dirty="0"/>
              <a:t>Christ also promised to </a:t>
            </a:r>
            <a:r>
              <a:rPr lang="en-US" b="1" u="sng" dirty="0"/>
              <a:t>deliver</a:t>
            </a:r>
            <a:r>
              <a:rPr lang="en-US" dirty="0"/>
              <a:t> him from those trying to kill him.</a:t>
            </a:r>
          </a:p>
          <a:p>
            <a:r>
              <a:rPr lang="en-US" dirty="0"/>
              <a:t>His mission was to share a message that would </a:t>
            </a:r>
            <a:r>
              <a:rPr lang="en-US" b="1" u="sng" dirty="0"/>
              <a:t>turn </a:t>
            </a:r>
            <a:r>
              <a:rPr lang="en-US" dirty="0"/>
              <a:t>both Jews and Greeks from Satan to Jesus.</a:t>
            </a:r>
          </a:p>
        </p:txBody>
      </p:sp>
    </p:spTree>
    <p:extLst>
      <p:ext uri="{BB962C8B-B14F-4D97-AF65-F5344CB8AC3E}">
        <p14:creationId xmlns:p14="http://schemas.microsoft.com/office/powerpoint/2010/main" val="276076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Saul’s Message</a:t>
            </a:r>
          </a:p>
        </p:txBody>
      </p:sp>
      <p:sp>
        <p:nvSpPr>
          <p:cNvPr id="3" name="Content Placeholder 2"/>
          <p:cNvSpPr>
            <a:spLocks noGrp="1"/>
          </p:cNvSpPr>
          <p:nvPr>
            <p:ph idx="1"/>
          </p:nvPr>
        </p:nvSpPr>
        <p:spPr>
          <a:xfrm>
            <a:off x="609600" y="1600200"/>
            <a:ext cx="7772400" cy="4708525"/>
          </a:xfrm>
        </p:spPr>
        <p:txBody>
          <a:bodyPr/>
          <a:lstStyle/>
          <a:p>
            <a:r>
              <a:rPr lang="en-US" dirty="0"/>
              <a:t>Saul immediately preached that Jesus was the Christ, the Son of </a:t>
            </a:r>
            <a:r>
              <a:rPr lang="en-US" b="1" u="sng" dirty="0"/>
              <a:t>God</a:t>
            </a:r>
            <a:r>
              <a:rPr lang="en-US" dirty="0"/>
              <a:t>.</a:t>
            </a:r>
          </a:p>
          <a:p>
            <a:r>
              <a:rPr lang="en-US" dirty="0"/>
              <a:t>God chose Saul to: 1.  </a:t>
            </a:r>
            <a:r>
              <a:rPr lang="en-US" b="1" u="sng" dirty="0"/>
              <a:t>Know</a:t>
            </a:r>
            <a:r>
              <a:rPr lang="en-US" dirty="0"/>
              <a:t> God’s will, 2.  </a:t>
            </a:r>
            <a:r>
              <a:rPr lang="en-US" b="1" u="sng" dirty="0"/>
              <a:t>See</a:t>
            </a:r>
            <a:r>
              <a:rPr lang="en-US" dirty="0"/>
              <a:t> the Just One, 3.  </a:t>
            </a:r>
            <a:r>
              <a:rPr lang="en-US" b="1" u="sng" dirty="0"/>
              <a:t>Hear</a:t>
            </a:r>
            <a:r>
              <a:rPr lang="en-US" dirty="0"/>
              <a:t> the Just One.</a:t>
            </a:r>
          </a:p>
          <a:p>
            <a:r>
              <a:rPr lang="en-US" dirty="0"/>
              <a:t>Paul preached a message of a </a:t>
            </a:r>
            <a:r>
              <a:rPr lang="en-US" b="1" u="sng" dirty="0"/>
              <a:t>resurrected</a:t>
            </a:r>
            <a:r>
              <a:rPr lang="en-US" dirty="0"/>
              <a:t> Lord.</a:t>
            </a:r>
          </a:p>
          <a:p>
            <a:endParaRPr lang="en-US" dirty="0"/>
          </a:p>
        </p:txBody>
      </p:sp>
    </p:spTree>
    <p:extLst>
      <p:ext uri="{BB962C8B-B14F-4D97-AF65-F5344CB8AC3E}">
        <p14:creationId xmlns:p14="http://schemas.microsoft.com/office/powerpoint/2010/main" val="99089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Reaction rom Others</a:t>
            </a:r>
          </a:p>
        </p:txBody>
      </p:sp>
      <p:sp>
        <p:nvSpPr>
          <p:cNvPr id="3" name="Content Placeholder 2"/>
          <p:cNvSpPr>
            <a:spLocks noGrp="1"/>
          </p:cNvSpPr>
          <p:nvPr>
            <p:ph idx="1"/>
          </p:nvPr>
        </p:nvSpPr>
        <p:spPr>
          <a:xfrm>
            <a:off x="609600" y="1600200"/>
            <a:ext cx="7772400" cy="4708525"/>
          </a:xfrm>
        </p:spPr>
        <p:txBody>
          <a:bodyPr/>
          <a:lstStyle/>
          <a:p>
            <a:r>
              <a:rPr lang="en-US" dirty="0"/>
              <a:t>People were amazed to see such a </a:t>
            </a:r>
            <a:r>
              <a:rPr lang="en-US" b="1" u="sng" dirty="0"/>
              <a:t>sudden</a:t>
            </a:r>
            <a:r>
              <a:rPr lang="en-US" dirty="0"/>
              <a:t> change in Saul.</a:t>
            </a:r>
          </a:p>
          <a:p>
            <a:r>
              <a:rPr lang="en-US" dirty="0"/>
              <a:t>After hearing Saul’s story of conversion, the Jews wanted to </a:t>
            </a:r>
            <a:r>
              <a:rPr lang="en-US" b="1" u="sng" dirty="0"/>
              <a:t>kill</a:t>
            </a:r>
            <a:r>
              <a:rPr lang="en-US" dirty="0"/>
              <a:t> him, and the Romans wanted to beat him.</a:t>
            </a:r>
          </a:p>
          <a:p>
            <a:r>
              <a:rPr lang="en-US" dirty="0"/>
              <a:t> It's </a:t>
            </a:r>
            <a:r>
              <a:rPr lang="en-US" b="1" u="sng" dirty="0"/>
              <a:t>hard</a:t>
            </a:r>
            <a:r>
              <a:rPr lang="en-US" dirty="0"/>
              <a:t> to overcome strongly held positions.  </a:t>
            </a:r>
          </a:p>
          <a:p>
            <a:r>
              <a:rPr lang="en-US" dirty="0"/>
              <a:t>The Sadducees wanted to kill Saul for teaching that there was a resurrection.  </a:t>
            </a:r>
          </a:p>
        </p:txBody>
      </p:sp>
    </p:spTree>
    <p:extLst>
      <p:ext uri="{BB962C8B-B14F-4D97-AF65-F5344CB8AC3E}">
        <p14:creationId xmlns:p14="http://schemas.microsoft.com/office/powerpoint/2010/main" val="49256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Reaction rom Others</a:t>
            </a:r>
          </a:p>
        </p:txBody>
      </p:sp>
      <p:sp>
        <p:nvSpPr>
          <p:cNvPr id="3" name="Content Placeholder 2"/>
          <p:cNvSpPr>
            <a:spLocks noGrp="1"/>
          </p:cNvSpPr>
          <p:nvPr>
            <p:ph idx="1"/>
          </p:nvPr>
        </p:nvSpPr>
        <p:spPr>
          <a:xfrm>
            <a:off x="609600" y="1600200"/>
            <a:ext cx="7772400" cy="4708525"/>
          </a:xfrm>
        </p:spPr>
        <p:txBody>
          <a:bodyPr/>
          <a:lstStyle/>
          <a:p>
            <a:r>
              <a:rPr lang="en-US" sz="2800" dirty="0"/>
              <a:t>Some were so determined to kill Paul that they took an </a:t>
            </a:r>
            <a:r>
              <a:rPr lang="en-US" sz="2800" b="1" u="sng" dirty="0"/>
              <a:t>oath</a:t>
            </a:r>
            <a:r>
              <a:rPr lang="en-US" sz="2800" dirty="0"/>
              <a:t> not to eat or drink until they had done so.</a:t>
            </a:r>
          </a:p>
          <a:p>
            <a:r>
              <a:rPr lang="en-US" sz="2800" dirty="0"/>
              <a:t> Festus thought Paul was </a:t>
            </a:r>
            <a:r>
              <a:rPr lang="en-US" sz="2800" b="1" u="sng" dirty="0"/>
              <a:t>crazy</a:t>
            </a:r>
            <a:r>
              <a:rPr lang="en-US" sz="2800" dirty="0"/>
              <a:t>.</a:t>
            </a:r>
          </a:p>
          <a:p>
            <a:r>
              <a:rPr lang="en-US" sz="2800" dirty="0"/>
              <a:t>Agrippa was </a:t>
            </a:r>
            <a:r>
              <a:rPr lang="en-US" sz="2800" b="1" u="sng" dirty="0"/>
              <a:t>almost</a:t>
            </a:r>
            <a:r>
              <a:rPr lang="en-US" sz="2800" dirty="0"/>
              <a:t> persuaded to become a Christian.</a:t>
            </a:r>
          </a:p>
          <a:p>
            <a:r>
              <a:rPr lang="en-US" sz="2800" dirty="0"/>
              <a:t>These men were convinced that Paul had not done anything worthy of death.</a:t>
            </a:r>
          </a:p>
          <a:p>
            <a:r>
              <a:rPr lang="en-US" sz="2800" dirty="0"/>
              <a:t>Through all the turmoil and persecution, the churches had </a:t>
            </a:r>
            <a:r>
              <a:rPr lang="en-US" sz="2800" b="1" u="sng" dirty="0"/>
              <a:t>peace</a:t>
            </a:r>
            <a:r>
              <a:rPr lang="en-US" sz="2800" dirty="0"/>
              <a:t> and grew in number.</a:t>
            </a:r>
          </a:p>
          <a:p>
            <a:endParaRPr lang="en-US" dirty="0"/>
          </a:p>
        </p:txBody>
      </p:sp>
    </p:spTree>
    <p:extLst>
      <p:ext uri="{BB962C8B-B14F-4D97-AF65-F5344CB8AC3E}">
        <p14:creationId xmlns:p14="http://schemas.microsoft.com/office/powerpoint/2010/main" val="416374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164985</TotalTime>
  <Words>679</Words>
  <Application>Microsoft Office PowerPoint</Application>
  <PresentationFormat>On-screen Show (4:3)</PresentationFormat>
  <Paragraphs>37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Design</vt:lpstr>
      <vt:lpstr>PowerPoint Presentation</vt:lpstr>
      <vt:lpstr>Evangelism in the Book of Acts  Acts 9, 22-26 Passion</vt:lpstr>
      <vt:lpstr>Points to Consider</vt:lpstr>
      <vt:lpstr>Saul’s Conversion</vt:lpstr>
      <vt:lpstr>Saul’s Conversion</vt:lpstr>
      <vt:lpstr>Saul’s Conversion</vt:lpstr>
      <vt:lpstr>Saul’s Message</vt:lpstr>
      <vt:lpstr>Reaction rom Others</vt:lpstr>
      <vt:lpstr>Reaction rom Others</vt:lpstr>
      <vt:lpstr>Practical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137</cp:revision>
  <cp:lastPrinted>2018-05-06T19:45:43Z</cp:lastPrinted>
  <dcterms:created xsi:type="dcterms:W3CDTF">2017-01-05T18:31:03Z</dcterms:created>
  <dcterms:modified xsi:type="dcterms:W3CDTF">2018-06-17T18:32:16Z</dcterms:modified>
</cp:coreProperties>
</file>