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41D695D-E48E-4ECF-A773-39DD63E6500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5DD360-3657-4107-BCEB-7AD4FD77CD2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3874E2-9705-43E3-978F-9BC539ADCD3E}" type="datetimeFigureOut">
              <a:rPr lang="en-US" smtClean="0"/>
              <a:t>12/24/2017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2BDA66-FE85-44AD-BB99-42602F3141E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AE16BA-A67A-4F5F-B874-D6D52598522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9BF097-DE17-4B19-80C5-F56F34F4B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48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32369-C23C-408D-9469-E89BC88A70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589F4D-773F-4193-8BA8-5ED27DBA73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5B42D-8850-4B4A-A475-328D3D9D4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ECD62-BBD7-4434-A370-DC2448DE5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A8D45-F1F8-4B6E-AD55-02720025B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5BD6E-774F-41BB-AAD8-D24856226C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1390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68A4C-C7B5-44F9-BB25-E3D724C77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15E43A-C9DD-48A1-BFB6-CAE149EED2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2B6F7-210F-4A1B-8856-8818333CA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9B420E-F475-4FFA-925F-9A7144A4B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D9F4D7-2AED-4A90-9D72-E9DC96A38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CCBAF-35EC-40E7-8F3D-50791DBA06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3476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64D434-CAB3-47EB-8242-91D797F86C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DA9BF9-FBD7-44B7-9672-E7FCC60845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7A9F9-D5E0-4F76-8512-CA10F8D0B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A678E-47AF-41ED-9E93-E8AC1B252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7CF8A3-E804-456A-A2A9-208A8ADFC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416771-9910-487D-A281-C34F2D4E0D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8230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6B3B9-267E-4CD2-89A4-102DDC8AE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D9F94-14DF-4954-B61B-CD69DB126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98656-045E-4CE9-8896-34135452B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7602D-4C5C-4064-AA13-E535E2EE4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6FE939-893B-40EE-8B90-F8776ED8C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2A56F-BF11-4FA4-8195-AEC5BCE6A8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6847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2D5F4-1444-4EF0-A03E-ADE0F64E6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C1A9D7-64BD-45DF-967F-F458132D6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97946-AE7E-449E-80CE-CAA0B52F0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869C7-354C-40D9-B0DD-22269A2C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5B66A-1FE6-4566-9686-956A72258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8E7A0-36B8-47CE-9DAE-D2BAA6F250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5985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6258F-A81D-4756-A6B2-2C86550E7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A32F4-175D-4057-B1AB-654FF330DA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791CC6-045F-40BC-B09C-9C1576F5E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E25427-197D-4015-9CE7-2A4E46836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0A5F89-D323-43F4-A53A-E0F0F2637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B98843-7269-4F5E-AC18-5504F7C35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0CC32-16D2-4C0F-9A6A-8806FA58AC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0105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EEA4D-23D2-4DE6-8065-7A24C4AED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1EF1D7-81D5-4FDF-BA74-84BB685B18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59FE5C-9116-43CF-AD87-9022EBA3D6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A04738-BC34-4F99-8CAD-B0D839BD6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9FF3E3-A9E5-4931-9835-88387249DE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C17D24-275F-4704-AB27-D5030713B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20864A-1C49-46F8-9444-CB48A2EC6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84EC37-DBB2-4D05-AC66-D78BE00A2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4E78A-6363-41A8-9006-83B952653D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9844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0DFC4-43F7-454A-8FC9-AA3359392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BF15E3-864D-44E4-BFB0-12208549E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BEBA4F-A96F-4709-956C-A4DF07C75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391FD0-C36B-452E-A26F-01DAD5728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F99F9-3D1A-4F98-8848-27B54B2135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2934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14CA54-6721-4175-AB7A-DEC53FA81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A2074F-73FE-406E-9F6D-0CA4B7394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09132E-DF51-45D4-9EE6-7611FF77F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BB1BE-DC5E-4D60-BD10-09DAF8A3BB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4969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F5EB1-DB81-40E3-8AE1-00DD88400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8A02D-5574-4D6A-AFAB-A91723C9F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4976D4-F77C-41F1-B298-41EF8392ED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9907DA-A126-4F15-A460-F53B36142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892EC2-1E00-437C-B03A-554EBE923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28CEA-BE92-4855-A7CD-808B60B49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F9E0B-8D24-4CFE-8082-6042E4D68E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2072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D55DE-6257-4B9E-9572-F78D31FBB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490B15-29F0-464D-A4AD-80422DC899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8F3D8B-2A64-4282-A4B6-4A6C4E9CF5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B95A2D-B9B9-4625-A288-AA3E93C26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48B01F-00F9-40A3-A077-5D539D5ED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F8EAD-BF9B-4492-B789-2C3041BB3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A45CB3-10BA-4EF6-8009-9F948E07EF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4901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77052CC-3FA9-4348-8EBA-9A37444D43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62F7858-BA2A-441D-AAA1-B9CDFF3ABE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7BFBEA3-8F4F-4F94-994B-23C6DA15E23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C450917-27DC-4EC0-8D23-F0A849B3AC5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37F16B8-4713-49D9-823E-41FC7A672DD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0042451-27FA-45CB-BB46-29130082D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6C7EF5D-A6D7-46B1-928A-3D1524465F6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en-US" sz="4400"/>
              <a:t>Foundational Principles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AC6F868-B478-4E0D-8D8C-90787FB39E8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en-US" sz="3200"/>
              <a:t>Baptism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50FB483-1BBB-4C42-8C32-900AA02BE5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Points to Consider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7B5B98E-D123-4539-9DCC-E1FE639D42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altLang="en-US"/>
              <a:t>What Jesus Taught</a:t>
            </a:r>
          </a:p>
          <a:p>
            <a:pPr marL="609600" indent="-609600"/>
            <a:r>
              <a:rPr lang="en-US" altLang="en-US"/>
              <a:t>New Testament Examples</a:t>
            </a:r>
          </a:p>
          <a:p>
            <a:pPr marL="609600" indent="-609600"/>
            <a:r>
              <a:rPr lang="en-US" altLang="en-US"/>
              <a:t>Baptism in the Epistles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631F6B8-2C97-4625-AA3A-2086B9E294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Jesus Taught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E8A935E-4DFF-47D9-8FAD-38144A1882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Matthew 28:18-20</a:t>
            </a:r>
          </a:p>
          <a:p>
            <a:r>
              <a:rPr lang="en-US" altLang="en-US"/>
              <a:t>Mark 16:16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E6B615F-C082-40D9-AB83-2E7F02BE5E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New Testament Examples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1F73A53-9821-4E9E-822E-9E9019ABE0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Acts 2:36-38</a:t>
            </a:r>
          </a:p>
          <a:p>
            <a:r>
              <a:rPr lang="en-US" altLang="en-US" b="1"/>
              <a:t>Acts 8:35</a:t>
            </a:r>
          </a:p>
          <a:p>
            <a:r>
              <a:rPr lang="en-US" altLang="en-US" b="1"/>
              <a:t>Acts 9:3-6</a:t>
            </a:r>
            <a:r>
              <a:rPr lang="en-US" altLang="en-US"/>
              <a:t> </a:t>
            </a:r>
          </a:p>
          <a:p>
            <a:r>
              <a:rPr lang="en-US" altLang="en-US" b="1"/>
              <a:t>Acts 22:16</a:t>
            </a:r>
            <a:r>
              <a:rPr lang="en-US" altLang="en-US"/>
              <a:t> </a:t>
            </a:r>
          </a:p>
          <a:p>
            <a:r>
              <a:rPr lang="en-US" altLang="en-US" b="1"/>
              <a:t>Acts 16:27-33</a:t>
            </a:r>
            <a:r>
              <a:rPr lang="en-US" altLang="en-US"/>
              <a:t> </a:t>
            </a:r>
          </a:p>
          <a:p>
            <a:r>
              <a:rPr lang="en-US" altLang="en-US" b="1"/>
              <a:t>Acts 19:3-5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16D6957-1BC1-4878-B542-A7EF46AF57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Baptism in the Epistles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DB02433-C050-4383-893A-A91E9B18E9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1 Peter 3:20-21</a:t>
            </a:r>
            <a:r>
              <a:rPr lang="en-US" altLang="en-US"/>
              <a:t> </a:t>
            </a:r>
          </a:p>
          <a:p>
            <a:r>
              <a:rPr lang="en-US" altLang="en-US" b="1"/>
              <a:t>Eph 1:3</a:t>
            </a:r>
            <a:r>
              <a:rPr lang="en-US" altLang="en-US"/>
              <a:t> </a:t>
            </a:r>
          </a:p>
          <a:p>
            <a:r>
              <a:rPr lang="en-US" altLang="en-US" b="1"/>
              <a:t>Gal 3:27</a:t>
            </a:r>
          </a:p>
          <a:p>
            <a:r>
              <a:rPr lang="en-US" altLang="en-US" b="1"/>
              <a:t>Rom 6:3-5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9F7610C-9608-4F8E-98CF-FD2B574E36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034088" cy="1143000"/>
          </a:xfrm>
        </p:spPr>
        <p:txBody>
          <a:bodyPr/>
          <a:lstStyle/>
          <a:p>
            <a:pPr algn="l"/>
            <a:r>
              <a:rPr lang="en-US" altLang="en-US" b="1"/>
              <a:t>Getting “Into” Christ</a:t>
            </a: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B4BEA904-7EEA-45CA-B9D5-3CB9A7B40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257800"/>
            <a:ext cx="4313238" cy="769938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en-US" sz="2400">
                <a:latin typeface="Times New Roman" panose="02020603050405020304" pitchFamily="18" charset="0"/>
              </a:rPr>
              <a:t>Believe “unto” righteousness</a:t>
            </a:r>
          </a:p>
          <a:p>
            <a:pPr algn="ctr" eaLnBrk="0" hangingPunct="0"/>
            <a:r>
              <a:rPr lang="en-US" altLang="en-US" sz="2400">
                <a:latin typeface="Times New Roman" panose="02020603050405020304" pitchFamily="18" charset="0"/>
              </a:rPr>
              <a:t>(Romans 10:10)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57E67283-1F4C-40DF-B5D9-58F0B542F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343400"/>
            <a:ext cx="4267200" cy="7620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altLang="en-US" sz="2400">
                <a:latin typeface="Times New Roman" panose="02020603050405020304" pitchFamily="18" charset="0"/>
              </a:rPr>
              <a:t>Confess “unto” salvation </a:t>
            </a:r>
          </a:p>
          <a:p>
            <a:pPr eaLnBrk="0" hangingPunct="0"/>
            <a:r>
              <a:rPr lang="en-US" altLang="en-US" sz="2400">
                <a:latin typeface="Times New Roman" panose="02020603050405020304" pitchFamily="18" charset="0"/>
              </a:rPr>
              <a:t>(Romans 10:10)</a:t>
            </a: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96F2DC81-28F7-40E0-BAE2-658CD50F8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429000"/>
            <a:ext cx="4114800" cy="7620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en-US" sz="2400">
                <a:latin typeface="Times New Roman" panose="02020603050405020304" pitchFamily="18" charset="0"/>
              </a:rPr>
              <a:t>Repent “unto” life</a:t>
            </a:r>
          </a:p>
          <a:p>
            <a:pPr algn="ctr" eaLnBrk="0" hangingPunct="0"/>
            <a:r>
              <a:rPr lang="en-US" altLang="en-US" sz="2400">
                <a:latin typeface="Times New Roman" panose="02020603050405020304" pitchFamily="18" charset="0"/>
              </a:rPr>
              <a:t>(Acts 11:18)</a:t>
            </a:r>
          </a:p>
        </p:txBody>
      </p:sp>
      <p:sp>
        <p:nvSpPr>
          <p:cNvPr id="7174" name="Text Box 6">
            <a:extLst>
              <a:ext uri="{FF2B5EF4-FFF2-40B4-BE49-F238E27FC236}">
                <a16:creationId xmlns:a16="http://schemas.microsoft.com/office/drawing/2014/main" id="{55BD5CA6-DCFA-4DB6-9BC5-0F900F35A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514600"/>
            <a:ext cx="3695700" cy="7620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en-US" sz="2400">
                <a:latin typeface="Times New Roman" panose="02020603050405020304" pitchFamily="18" charset="0"/>
              </a:rPr>
              <a:t>Baptized “into” Christ</a:t>
            </a:r>
          </a:p>
          <a:p>
            <a:pPr algn="ctr" eaLnBrk="0" hangingPunct="0"/>
            <a:r>
              <a:rPr lang="en-US" altLang="en-US" sz="2400">
                <a:latin typeface="Times New Roman" panose="02020603050405020304" pitchFamily="18" charset="0"/>
              </a:rPr>
              <a:t>Rom 6:3-6; Gal 3:26-27</a:t>
            </a:r>
          </a:p>
        </p:txBody>
      </p:sp>
      <p:sp>
        <p:nvSpPr>
          <p:cNvPr id="7175" name="Oval 7">
            <a:extLst>
              <a:ext uri="{FF2B5EF4-FFF2-40B4-BE49-F238E27FC236}">
                <a16:creationId xmlns:a16="http://schemas.microsoft.com/office/drawing/2014/main" id="{D6B682C4-8B22-4C0D-B536-404B37D01A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1828800"/>
            <a:ext cx="2514600" cy="232410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" name="Text Box 8">
            <a:extLst>
              <a:ext uri="{FF2B5EF4-FFF2-40B4-BE49-F238E27FC236}">
                <a16:creationId xmlns:a16="http://schemas.microsoft.com/office/drawing/2014/main" id="{F2F88CAB-D6B0-4D99-BD87-BFEE27879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133600"/>
            <a:ext cx="1485900" cy="1600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r>
              <a:rPr lang="en-US" altLang="en-US" sz="2400">
                <a:latin typeface="Times New Roman" panose="02020603050405020304" pitchFamily="18" charset="0"/>
              </a:rPr>
              <a:t>In Christ</a:t>
            </a:r>
          </a:p>
          <a:p>
            <a:pPr algn="ctr" eaLnBrk="0" hangingPunct="0"/>
            <a:endParaRPr lang="en-US" altLang="en-US" sz="2400">
              <a:latin typeface="Times New Roman" panose="02020603050405020304" pitchFamily="18" charset="0"/>
            </a:endParaRPr>
          </a:p>
          <a:p>
            <a:pPr algn="ctr" eaLnBrk="0" hangingPunct="0"/>
            <a:r>
              <a:rPr lang="en-US" altLang="en-US" sz="2400">
                <a:latin typeface="Times New Roman" panose="02020603050405020304" pitchFamily="18" charset="0"/>
              </a:rPr>
              <a:t>Spiritual Blessings</a:t>
            </a:r>
          </a:p>
        </p:txBody>
      </p:sp>
      <p:sp>
        <p:nvSpPr>
          <p:cNvPr id="7177" name="Line 9">
            <a:extLst>
              <a:ext uri="{FF2B5EF4-FFF2-40B4-BE49-F238E27FC236}">
                <a16:creationId xmlns:a16="http://schemas.microsoft.com/office/drawing/2014/main" id="{C34689FA-B366-42F3-9E8C-01070E36F775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3581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8" name="Line 10">
            <a:extLst>
              <a:ext uri="{FF2B5EF4-FFF2-40B4-BE49-F238E27FC236}">
                <a16:creationId xmlns:a16="http://schemas.microsoft.com/office/drawing/2014/main" id="{B01462EE-B701-4F7A-8CCE-8E8195D4D0BE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2895600"/>
            <a:ext cx="685800" cy="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>
            <a:extLst>
              <a:ext uri="{FF2B5EF4-FFF2-40B4-BE49-F238E27FC236}">
                <a16:creationId xmlns:a16="http://schemas.microsoft.com/office/drawing/2014/main" id="{8FDDF98E-EBFE-45DB-8DA5-6476F6E9100F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143000"/>
            <a:ext cx="7848600" cy="5029200"/>
            <a:chOff x="-3" y="-3"/>
            <a:chExt cx="4354" cy="2806"/>
          </a:xfrm>
        </p:grpSpPr>
        <p:grpSp>
          <p:nvGrpSpPr>
            <p:cNvPr id="8195" name="Group 3">
              <a:extLst>
                <a:ext uri="{FF2B5EF4-FFF2-40B4-BE49-F238E27FC236}">
                  <a16:creationId xmlns:a16="http://schemas.microsoft.com/office/drawing/2014/main" id="{0F1B7303-91BF-43CD-9F23-645F616CFE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4348" cy="2800"/>
              <a:chOff x="0" y="0"/>
              <a:chExt cx="4348" cy="2800"/>
            </a:xfrm>
          </p:grpSpPr>
          <p:grpSp>
            <p:nvGrpSpPr>
              <p:cNvPr id="8196" name="Group 4">
                <a:extLst>
                  <a:ext uri="{FF2B5EF4-FFF2-40B4-BE49-F238E27FC236}">
                    <a16:creationId xmlns:a16="http://schemas.microsoft.com/office/drawing/2014/main" id="{18180361-2578-4CA3-864A-220838D9CCB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2174" cy="442"/>
                <a:chOff x="0" y="0"/>
                <a:chExt cx="2174" cy="442"/>
              </a:xfrm>
            </p:grpSpPr>
            <p:sp>
              <p:nvSpPr>
                <p:cNvPr id="8197" name="Rectangle 5">
                  <a:extLst>
                    <a:ext uri="{FF2B5EF4-FFF2-40B4-BE49-F238E27FC236}">
                      <a16:creationId xmlns:a16="http://schemas.microsoft.com/office/drawing/2014/main" id="{BF97B9EC-819F-454B-A269-8DBFEE8ACF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2088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20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Question</a:t>
                  </a:r>
                  <a:endParaRPr lang="en-US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198" name="Rectangle 6">
                  <a:extLst>
                    <a:ext uri="{FF2B5EF4-FFF2-40B4-BE49-F238E27FC236}">
                      <a16:creationId xmlns:a16="http://schemas.microsoft.com/office/drawing/2014/main" id="{9EC53AD4-1E09-4081-BA5E-272C7B7278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174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8199" name="Group 7">
                <a:extLst>
                  <a:ext uri="{FF2B5EF4-FFF2-40B4-BE49-F238E27FC236}">
                    <a16:creationId xmlns:a16="http://schemas.microsoft.com/office/drawing/2014/main" id="{862E7E08-84E2-4E14-95B6-B81790D110D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74" y="0"/>
                <a:ext cx="2174" cy="442"/>
                <a:chOff x="2174" y="0"/>
                <a:chExt cx="2174" cy="442"/>
              </a:xfrm>
            </p:grpSpPr>
            <p:sp>
              <p:nvSpPr>
                <p:cNvPr id="8200" name="Rectangle 8">
                  <a:extLst>
                    <a:ext uri="{FF2B5EF4-FFF2-40B4-BE49-F238E27FC236}">
                      <a16:creationId xmlns:a16="http://schemas.microsoft.com/office/drawing/2014/main" id="{77CAB9AC-8051-4C00-AD98-2194954106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17" y="0"/>
                  <a:ext cx="2088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20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Answer</a:t>
                  </a:r>
                  <a:endParaRPr lang="en-US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201" name="Rectangle 9">
                  <a:extLst>
                    <a:ext uri="{FF2B5EF4-FFF2-40B4-BE49-F238E27FC236}">
                      <a16:creationId xmlns:a16="http://schemas.microsoft.com/office/drawing/2014/main" id="{DCF5ACC8-3BB5-4232-80FF-27317806A50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74" y="0"/>
                  <a:ext cx="2174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8202" name="Group 10">
                <a:extLst>
                  <a:ext uri="{FF2B5EF4-FFF2-40B4-BE49-F238E27FC236}">
                    <a16:creationId xmlns:a16="http://schemas.microsoft.com/office/drawing/2014/main" id="{AEE82C98-4370-4B54-8A00-F21D26BE9FB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442"/>
                <a:ext cx="2174" cy="556"/>
                <a:chOff x="0" y="442"/>
                <a:chExt cx="2174" cy="556"/>
              </a:xfrm>
            </p:grpSpPr>
            <p:sp>
              <p:nvSpPr>
                <p:cNvPr id="8203" name="Rectangle 11">
                  <a:extLst>
                    <a:ext uri="{FF2B5EF4-FFF2-40B4-BE49-F238E27FC236}">
                      <a16:creationId xmlns:a16="http://schemas.microsoft.com/office/drawing/2014/main" id="{96E996F4-9884-4185-89AD-B272D73362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442"/>
                  <a:ext cx="2088" cy="5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“Men and brethren, what shall we </a:t>
                  </a:r>
                  <a:r>
                    <a:rPr lang="en-US" altLang="en-US" sz="20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do</a:t>
                  </a:r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?”  (Acts 2:37)</a:t>
                  </a:r>
                </a:p>
                <a:p>
                  <a:pPr eaLnBrk="0" hangingPunct="0"/>
                  <a:endParaRPr lang="en-US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204" name="Rectangle 12">
                  <a:extLst>
                    <a:ext uri="{FF2B5EF4-FFF2-40B4-BE49-F238E27FC236}">
                      <a16:creationId xmlns:a16="http://schemas.microsoft.com/office/drawing/2014/main" id="{1E9608C6-AEA5-4F1D-AD64-E2494F3AB9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442"/>
                  <a:ext cx="2174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8205" name="Group 13">
                <a:extLst>
                  <a:ext uri="{FF2B5EF4-FFF2-40B4-BE49-F238E27FC236}">
                    <a16:creationId xmlns:a16="http://schemas.microsoft.com/office/drawing/2014/main" id="{242BE825-7FDB-441C-8C40-F6A43A87494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74" y="442"/>
                <a:ext cx="2174" cy="556"/>
                <a:chOff x="2174" y="442"/>
                <a:chExt cx="2174" cy="556"/>
              </a:xfrm>
            </p:grpSpPr>
            <p:sp>
              <p:nvSpPr>
                <p:cNvPr id="8206" name="Rectangle 14">
                  <a:extLst>
                    <a:ext uri="{FF2B5EF4-FFF2-40B4-BE49-F238E27FC236}">
                      <a16:creationId xmlns:a16="http://schemas.microsoft.com/office/drawing/2014/main" id="{C7BEE4EA-94FB-48DE-BC3F-8EE57A4039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17" y="442"/>
                  <a:ext cx="2088" cy="5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Repent and be Baptized – (Acts 2:38)</a:t>
                  </a:r>
                </a:p>
                <a:p>
                  <a:pPr eaLnBrk="0" hangingPunct="0"/>
                  <a:endParaRPr lang="en-US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207" name="Rectangle 15">
                  <a:extLst>
                    <a:ext uri="{FF2B5EF4-FFF2-40B4-BE49-F238E27FC236}">
                      <a16:creationId xmlns:a16="http://schemas.microsoft.com/office/drawing/2014/main" id="{4A7ACFBF-3A28-4D5C-8B55-A116B18D048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74" y="442"/>
                  <a:ext cx="2174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8208" name="Group 16">
                <a:extLst>
                  <a:ext uri="{FF2B5EF4-FFF2-40B4-BE49-F238E27FC236}">
                    <a16:creationId xmlns:a16="http://schemas.microsoft.com/office/drawing/2014/main" id="{D452C6FE-8114-4026-809A-97BDE1AECC5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998"/>
                <a:ext cx="2174" cy="556"/>
                <a:chOff x="0" y="998"/>
                <a:chExt cx="2174" cy="556"/>
              </a:xfrm>
            </p:grpSpPr>
            <p:sp>
              <p:nvSpPr>
                <p:cNvPr id="8209" name="Rectangle 17">
                  <a:extLst>
                    <a:ext uri="{FF2B5EF4-FFF2-40B4-BE49-F238E27FC236}">
                      <a16:creationId xmlns:a16="http://schemas.microsoft.com/office/drawing/2014/main" id="{17883692-19C6-4BC7-9CDF-7899D33B174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998"/>
                  <a:ext cx="2088" cy="5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“See, here is water.  What hinders me from being baptized?” (Acts 8:36)</a:t>
                  </a:r>
                </a:p>
                <a:p>
                  <a:pPr eaLnBrk="0" hangingPunct="0"/>
                  <a:endParaRPr lang="en-US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210" name="Rectangle 18">
                  <a:extLst>
                    <a:ext uri="{FF2B5EF4-FFF2-40B4-BE49-F238E27FC236}">
                      <a16:creationId xmlns:a16="http://schemas.microsoft.com/office/drawing/2014/main" id="{3E984322-3708-4F4B-834F-3A64A4540E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998"/>
                  <a:ext cx="2174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8211" name="Group 19">
                <a:extLst>
                  <a:ext uri="{FF2B5EF4-FFF2-40B4-BE49-F238E27FC236}">
                    <a16:creationId xmlns:a16="http://schemas.microsoft.com/office/drawing/2014/main" id="{66B64DFB-C3C5-4959-8BEF-B9EDC8F2DFD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74" y="998"/>
                <a:ext cx="2174" cy="556"/>
                <a:chOff x="2174" y="998"/>
                <a:chExt cx="2174" cy="556"/>
              </a:xfrm>
            </p:grpSpPr>
            <p:sp>
              <p:nvSpPr>
                <p:cNvPr id="8212" name="Rectangle 20">
                  <a:extLst>
                    <a:ext uri="{FF2B5EF4-FFF2-40B4-BE49-F238E27FC236}">
                      <a16:creationId xmlns:a16="http://schemas.microsoft.com/office/drawing/2014/main" id="{E7A56BDA-6438-4014-8FD0-2040204215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17" y="998"/>
                  <a:ext cx="2088" cy="5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“If you believe with all your heart, you may.” (Acts 8:37)</a:t>
                  </a:r>
                </a:p>
                <a:p>
                  <a:pPr eaLnBrk="0" hangingPunct="0"/>
                  <a:endParaRPr lang="en-US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213" name="Rectangle 21">
                  <a:extLst>
                    <a:ext uri="{FF2B5EF4-FFF2-40B4-BE49-F238E27FC236}">
                      <a16:creationId xmlns:a16="http://schemas.microsoft.com/office/drawing/2014/main" id="{F23C7B8E-F163-4186-9191-0BD6D18E03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74" y="998"/>
                  <a:ext cx="2174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8214" name="Group 22">
                <a:extLst>
                  <a:ext uri="{FF2B5EF4-FFF2-40B4-BE49-F238E27FC236}">
                    <a16:creationId xmlns:a16="http://schemas.microsoft.com/office/drawing/2014/main" id="{CD0925D2-0892-4018-BED6-B3CEBC0EB6A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554"/>
                <a:ext cx="2174" cy="556"/>
                <a:chOff x="0" y="1554"/>
                <a:chExt cx="2174" cy="556"/>
              </a:xfrm>
            </p:grpSpPr>
            <p:sp>
              <p:nvSpPr>
                <p:cNvPr id="8215" name="Rectangle 23">
                  <a:extLst>
                    <a:ext uri="{FF2B5EF4-FFF2-40B4-BE49-F238E27FC236}">
                      <a16:creationId xmlns:a16="http://schemas.microsoft.com/office/drawing/2014/main" id="{6E896CBA-13C7-4333-8160-EE59029253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1554"/>
                  <a:ext cx="2088" cy="5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“Sirs, what must I </a:t>
                  </a:r>
                  <a:r>
                    <a:rPr lang="en-US" altLang="en-US" sz="20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do</a:t>
                  </a:r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to be saved?” (Acts 16:30)</a:t>
                  </a:r>
                </a:p>
                <a:p>
                  <a:pPr eaLnBrk="0" hangingPunct="0"/>
                  <a:endParaRPr lang="en-US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216" name="Rectangle 24">
                  <a:extLst>
                    <a:ext uri="{FF2B5EF4-FFF2-40B4-BE49-F238E27FC236}">
                      <a16:creationId xmlns:a16="http://schemas.microsoft.com/office/drawing/2014/main" id="{99C0F378-E928-4A77-9B62-F6414A9CC0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1554"/>
                  <a:ext cx="2174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8217" name="Group 25">
                <a:extLst>
                  <a:ext uri="{FF2B5EF4-FFF2-40B4-BE49-F238E27FC236}">
                    <a16:creationId xmlns:a16="http://schemas.microsoft.com/office/drawing/2014/main" id="{08014134-B4AE-475A-ACD2-0F530532149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74" y="1554"/>
                <a:ext cx="2174" cy="556"/>
                <a:chOff x="2174" y="1554"/>
                <a:chExt cx="2174" cy="556"/>
              </a:xfrm>
            </p:grpSpPr>
            <p:sp>
              <p:nvSpPr>
                <p:cNvPr id="8218" name="Rectangle 26">
                  <a:extLst>
                    <a:ext uri="{FF2B5EF4-FFF2-40B4-BE49-F238E27FC236}">
                      <a16:creationId xmlns:a16="http://schemas.microsoft.com/office/drawing/2014/main" id="{ADA276B2-DD39-432F-BC3E-4A535D38468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17" y="1554"/>
                  <a:ext cx="2088" cy="5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“Believe on the Lord Jesus Christ, and you will be saved.” (Acts 16:31)</a:t>
                  </a:r>
                </a:p>
                <a:p>
                  <a:pPr eaLnBrk="0" hangingPunct="0"/>
                  <a:endParaRPr lang="en-US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219" name="Rectangle 27">
                  <a:extLst>
                    <a:ext uri="{FF2B5EF4-FFF2-40B4-BE49-F238E27FC236}">
                      <a16:creationId xmlns:a16="http://schemas.microsoft.com/office/drawing/2014/main" id="{9452A19D-7F46-411D-A489-360B47A3FC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74" y="1554"/>
                  <a:ext cx="2174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8220" name="Group 28">
                <a:extLst>
                  <a:ext uri="{FF2B5EF4-FFF2-40B4-BE49-F238E27FC236}">
                    <a16:creationId xmlns:a16="http://schemas.microsoft.com/office/drawing/2014/main" id="{8F6954CE-DF90-4F42-A3E6-7059D7D2014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2110"/>
                <a:ext cx="2174" cy="690"/>
                <a:chOff x="0" y="2110"/>
                <a:chExt cx="2174" cy="690"/>
              </a:xfrm>
            </p:grpSpPr>
            <p:sp>
              <p:nvSpPr>
                <p:cNvPr id="8221" name="Rectangle 29">
                  <a:extLst>
                    <a:ext uri="{FF2B5EF4-FFF2-40B4-BE49-F238E27FC236}">
                      <a16:creationId xmlns:a16="http://schemas.microsoft.com/office/drawing/2014/main" id="{A41DF6E8-9FE0-4C03-822A-ADEF534E51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2110"/>
                  <a:ext cx="2088" cy="6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“What shall I </a:t>
                  </a:r>
                  <a:r>
                    <a:rPr lang="en-US" altLang="en-US" sz="20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do</a:t>
                  </a:r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 Lord?” (Acts 22:10)</a:t>
                  </a:r>
                </a:p>
                <a:p>
                  <a:pPr eaLnBrk="0" hangingPunct="0"/>
                  <a:endParaRPr lang="en-US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222" name="Rectangle 30">
                  <a:extLst>
                    <a:ext uri="{FF2B5EF4-FFF2-40B4-BE49-F238E27FC236}">
                      <a16:creationId xmlns:a16="http://schemas.microsoft.com/office/drawing/2014/main" id="{3519252D-C7D1-45D5-BF12-73651367FD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110"/>
                  <a:ext cx="2174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8223" name="Group 31">
                <a:extLst>
                  <a:ext uri="{FF2B5EF4-FFF2-40B4-BE49-F238E27FC236}">
                    <a16:creationId xmlns:a16="http://schemas.microsoft.com/office/drawing/2014/main" id="{B0FFF793-2E14-483E-89EB-9758B3D5C59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74" y="2110"/>
                <a:ext cx="2174" cy="690"/>
                <a:chOff x="2174" y="2110"/>
                <a:chExt cx="2174" cy="690"/>
              </a:xfrm>
            </p:grpSpPr>
            <p:sp>
              <p:nvSpPr>
                <p:cNvPr id="8224" name="Rectangle 32">
                  <a:extLst>
                    <a:ext uri="{FF2B5EF4-FFF2-40B4-BE49-F238E27FC236}">
                      <a16:creationId xmlns:a16="http://schemas.microsoft.com/office/drawing/2014/main" id="{20214E9C-0A4F-4640-8928-41CF2D561B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17" y="2110"/>
                  <a:ext cx="2088" cy="6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You will be told all things.  “Arise and be baptized, and wash away your sins, calling on the name of the Lord.” (Acts 22:16)</a:t>
                  </a:r>
                </a:p>
                <a:p>
                  <a:pPr eaLnBrk="0" hangingPunct="0"/>
                  <a:endParaRPr lang="en-US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225" name="Rectangle 33">
                  <a:extLst>
                    <a:ext uri="{FF2B5EF4-FFF2-40B4-BE49-F238E27FC236}">
                      <a16:creationId xmlns:a16="http://schemas.microsoft.com/office/drawing/2014/main" id="{6B599E18-4B41-4B20-B314-E0FED2325A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74" y="2110"/>
                  <a:ext cx="2174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8226" name="Rectangle 34">
              <a:extLst>
                <a:ext uri="{FF2B5EF4-FFF2-40B4-BE49-F238E27FC236}">
                  <a16:creationId xmlns:a16="http://schemas.microsoft.com/office/drawing/2014/main" id="{C75FC982-5320-49E0-90D7-FE6FDE1ED3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" y="-3"/>
              <a:ext cx="4354" cy="280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232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Default Design</vt:lpstr>
      <vt:lpstr>Foundational Principles</vt:lpstr>
      <vt:lpstr>Points to Consider</vt:lpstr>
      <vt:lpstr>What Jesus Taught</vt:lpstr>
      <vt:lpstr>New Testament Examples</vt:lpstr>
      <vt:lpstr>Baptism in the Epistles</vt:lpstr>
      <vt:lpstr>Getting “Into” Christ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Foundational Principles</dc:title>
  <dc:creator>Dwayne Gandy</dc:creator>
  <cp:lastModifiedBy>Dwayne Gandy</cp:lastModifiedBy>
  <cp:revision>2</cp:revision>
  <cp:lastPrinted>2017-12-24T20:46:15Z</cp:lastPrinted>
  <dcterms:created xsi:type="dcterms:W3CDTF">2017-12-24T19:37:02Z</dcterms:created>
  <dcterms:modified xsi:type="dcterms:W3CDTF">2017-12-24T20:46:51Z</dcterms:modified>
</cp:coreProperties>
</file>