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91" r:id="rId2"/>
    <p:sldId id="293" r:id="rId3"/>
    <p:sldId id="294" r:id="rId4"/>
    <p:sldId id="301" r:id="rId5"/>
    <p:sldId id="295" r:id="rId6"/>
    <p:sldId id="296" r:id="rId7"/>
    <p:sldId id="297" r:id="rId8"/>
    <p:sldId id="298" r:id="rId9"/>
    <p:sldId id="299" r:id="rId10"/>
    <p:sldId id="300" r:id="rId11"/>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80" autoAdjust="0"/>
  </p:normalViewPr>
  <p:slideViewPr>
    <p:cSldViewPr>
      <p:cViewPr varScale="1">
        <p:scale>
          <a:sx n="104" d="100"/>
          <a:sy n="104" d="100"/>
        </p:scale>
        <p:origin x="182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6725"/>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884613" y="1"/>
            <a:ext cx="297180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C0E74022-88B6-4BD3-9BF1-51DCA895BB13}" type="datetimeFigureOut">
              <a:rPr lang="en-US"/>
              <a:pPr>
                <a:defRPr/>
              </a:pPr>
              <a:t>10/29/2017</a:t>
            </a:fld>
            <a:endParaRPr lang="en-US"/>
          </a:p>
        </p:txBody>
      </p:sp>
      <p:sp>
        <p:nvSpPr>
          <p:cNvPr id="4" name="Footer Placeholder 3"/>
          <p:cNvSpPr>
            <a:spLocks noGrp="1"/>
          </p:cNvSpPr>
          <p:nvPr>
            <p:ph type="ftr" sz="quarter" idx="2"/>
          </p:nvPr>
        </p:nvSpPr>
        <p:spPr>
          <a:xfrm>
            <a:off x="0" y="8829676"/>
            <a:ext cx="2971800" cy="466725"/>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884613" y="8829676"/>
            <a:ext cx="297180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85FF1548-E202-4EE9-8B4D-F10B84CFAAF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6725"/>
          </a:xfrm>
          <a:prstGeom prst="rect">
            <a:avLst/>
          </a:prstGeom>
        </p:spPr>
        <p:txBody>
          <a:bodyPr vert="horz" lIns="91440" tIns="45720" rIns="91440" bIns="45720" rtlCol="0"/>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idx="1"/>
          </p:nvPr>
        </p:nvSpPr>
        <p:spPr>
          <a:xfrm>
            <a:off x="3884613" y="1"/>
            <a:ext cx="297180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15F29236-8DDA-4D0A-B7A0-F56A6824A5CB}" type="datetimeFigureOut">
              <a:rPr lang="en-US"/>
              <a:pPr>
                <a:defRPr/>
              </a:pPr>
              <a:t>10/29/2017</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473576"/>
            <a:ext cx="5486400" cy="3660775"/>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6"/>
            <a:ext cx="2971800" cy="466725"/>
          </a:xfrm>
          <a:prstGeom prst="rect">
            <a:avLst/>
          </a:prstGeom>
        </p:spPr>
        <p:txBody>
          <a:bodyPr vert="horz" lIns="91440" tIns="45720" rIns="91440" bIns="45720" rtlCol="0" anchor="b"/>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7" name="Slide Number Placeholder 6"/>
          <p:cNvSpPr>
            <a:spLocks noGrp="1"/>
          </p:cNvSpPr>
          <p:nvPr>
            <p:ph type="sldNum" sz="quarter" idx="5"/>
          </p:nvPr>
        </p:nvSpPr>
        <p:spPr>
          <a:xfrm>
            <a:off x="3884613" y="8829676"/>
            <a:ext cx="297180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3BFC9E5C-B1AC-489E-A843-917E023FDCA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C3F5644-26AE-4B1F-8476-FD33FC4364CA}"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631A01A-1110-4D14-A1F3-5905B79E8936}"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BFFA218-AA41-4E63-8372-EBBB36D0649B}"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896E64F-3042-4E1D-ACBA-5F435963B661}"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1D4E913-E107-4776-A5F6-D0D443917315}"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22A02B0-B405-4540-8687-250F15401D83}"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7528C44-CA74-4DCF-8587-3BBAC3D40E87}"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D0BAFD4-2AD0-4EDE-B24E-1ACFCA100615}"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A949276-1BFC-4E96-AC2E-88B4AFFF12C9}"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FA4723D-BE8B-4CD5-B033-38049E2F31AA}"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1AF42AB-410D-4CF7-AC58-4CEDD17FC782}"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a:defRPr/>
            </a:pPr>
            <a:fld id="{B31E64A7-E2AA-4235-8E19-9089993B07DA}" type="slidenum">
              <a:rPr lang="en-US" altLang="en-US"/>
              <a:pPr>
                <a:defRPr/>
              </a:pPr>
              <a:t>‹#›</a:t>
            </a:fld>
            <a:endParaRPr lang="en-US" altLang="en-US" dirty="0"/>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1"/>
          <p:cNvSpPr txBox="1">
            <a:spLocks noChangeArrowheads="1"/>
          </p:cNvSpPr>
          <p:nvPr/>
        </p:nvSpPr>
        <p:spPr bwMode="auto">
          <a:xfrm>
            <a:off x="381000" y="304800"/>
            <a:ext cx="8077200" cy="5324535"/>
          </a:xfrm>
          <a:prstGeom prst="rect">
            <a:avLst/>
          </a:prstGeom>
          <a:noFill/>
          <a:ln w="9525">
            <a:noFill/>
            <a:miter lim="800000"/>
            <a:headEnd/>
            <a:tailEnd/>
          </a:ln>
        </p:spPr>
        <p:txBody>
          <a:bodyPr>
            <a:spAutoFit/>
          </a:bodyPr>
          <a:lstStyle/>
          <a:p>
            <a:r>
              <a:rPr lang="en-US" sz="2000" dirty="0"/>
              <a:t>Eph 2:13-22  But now in Christ Jesus you who once were far off have been brought near by the blood of Christ. 14 For He Himself is our peace, who has made both one, and has broken down the middle wall of separation, 15 having abolished in His flesh the enmity, that is, the law of commandments contained in ordinances, so as to create in Himself one new man from the two, thus making peace, 16 and that He might reconcile them both to God in one body through the cross, thereby putting to death the enmity. 17 And He came and preached peace to you who were afar off and to those who were near. 18 For through Him we both have access by one Spirit to the Father. 19 Now, therefore, you are no longer strangers and foreigners, but fellow citizens with the saints and members of the household of God, 20 having been built on the foundation of the apostles and prophets, Jesus Christ Himself being the chief cornerstone,  21 in whom the whole building, being fitted together, grows into a holy temple in the Lord, 22 in whom you also are being built together for a dwelling place of God in the Spirit. NKJV</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Points to Consider</a:t>
            </a:r>
          </a:p>
        </p:txBody>
      </p:sp>
      <p:sp>
        <p:nvSpPr>
          <p:cNvPr id="3" name="Content Placeholder 2"/>
          <p:cNvSpPr>
            <a:spLocks noGrp="1"/>
          </p:cNvSpPr>
          <p:nvPr>
            <p:ph idx="1"/>
          </p:nvPr>
        </p:nvSpPr>
        <p:spPr>
          <a:xfrm>
            <a:off x="457200" y="1417638"/>
            <a:ext cx="8229600" cy="4708525"/>
          </a:xfrm>
        </p:spPr>
        <p:txBody>
          <a:bodyPr/>
          <a:lstStyle/>
          <a:p>
            <a:pPr lvl="0"/>
            <a:r>
              <a:rPr lang="en-US" dirty="0"/>
              <a:t>We are fellow citizens</a:t>
            </a:r>
          </a:p>
          <a:p>
            <a:pPr lvl="0"/>
            <a:r>
              <a:rPr lang="en-US" dirty="0"/>
              <a:t>We are members of His household</a:t>
            </a:r>
          </a:p>
          <a:p>
            <a:pPr lvl="0"/>
            <a:r>
              <a:rPr lang="en-US" dirty="0"/>
              <a:t>We are built together for a dwelling place of God</a:t>
            </a:r>
          </a:p>
        </p:txBody>
      </p:sp>
    </p:spTree>
    <p:extLst>
      <p:ext uri="{BB962C8B-B14F-4D97-AF65-F5344CB8AC3E}">
        <p14:creationId xmlns:p14="http://schemas.microsoft.com/office/powerpoint/2010/main" val="67019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533400" y="1524000"/>
            <a:ext cx="8001000" cy="3962400"/>
          </a:xfrm>
        </p:spPr>
        <p:txBody>
          <a:bodyPr anchor="ctr"/>
          <a:lstStyle/>
          <a:p>
            <a:pPr eaLnBrk="1" hangingPunct="1"/>
            <a:r>
              <a:rPr lang="en-US" b="1" dirty="0"/>
              <a:t>The Letter to the Ephesians</a:t>
            </a:r>
            <a:br>
              <a:rPr lang="en-US" b="1" dirty="0"/>
            </a:br>
            <a:br>
              <a:rPr lang="en-US" b="1" dirty="0"/>
            </a:br>
            <a:r>
              <a:rPr lang="en-US" sz="4000" b="1" dirty="0" err="1"/>
              <a:t>Ephesians</a:t>
            </a:r>
            <a:r>
              <a:rPr lang="en-US" sz="4000" b="1" dirty="0"/>
              <a:t> 2:13-22</a:t>
            </a:r>
            <a:br>
              <a:rPr lang="en-US" sz="4000" b="1" dirty="0"/>
            </a:br>
            <a:br>
              <a:rPr lang="en-US" sz="4000" b="1" dirty="0"/>
            </a:br>
            <a:r>
              <a:rPr lang="en-US" sz="4000" b="1" dirty="0"/>
              <a:t>We are All One in Christ</a:t>
            </a: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Points to Consider</a:t>
            </a:r>
          </a:p>
        </p:txBody>
      </p:sp>
      <p:sp>
        <p:nvSpPr>
          <p:cNvPr id="3" name="Content Placeholder 2"/>
          <p:cNvSpPr>
            <a:spLocks noGrp="1"/>
          </p:cNvSpPr>
          <p:nvPr>
            <p:ph idx="1"/>
          </p:nvPr>
        </p:nvSpPr>
        <p:spPr>
          <a:xfrm>
            <a:off x="457200" y="1417638"/>
            <a:ext cx="8229600" cy="4708525"/>
          </a:xfrm>
        </p:spPr>
        <p:txBody>
          <a:bodyPr/>
          <a:lstStyle/>
          <a:p>
            <a:pPr lvl="0"/>
            <a:r>
              <a:rPr lang="en-US" dirty="0"/>
              <a:t>We are fellow citizens</a:t>
            </a:r>
          </a:p>
          <a:p>
            <a:pPr lvl="0"/>
            <a:r>
              <a:rPr lang="en-US" dirty="0"/>
              <a:t>We are members of His household</a:t>
            </a:r>
          </a:p>
          <a:p>
            <a:pPr lvl="0"/>
            <a:r>
              <a:rPr lang="en-US" dirty="0"/>
              <a:t>We are built together for a dwelling place of 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1"/>
          <p:cNvSpPr txBox="1">
            <a:spLocks noChangeArrowheads="1"/>
          </p:cNvSpPr>
          <p:nvPr/>
        </p:nvSpPr>
        <p:spPr bwMode="auto">
          <a:xfrm>
            <a:off x="381000" y="304800"/>
            <a:ext cx="8077200" cy="5288627"/>
          </a:xfrm>
          <a:prstGeom prst="rect">
            <a:avLst/>
          </a:prstGeom>
          <a:noFill/>
          <a:ln w="9525">
            <a:noFill/>
            <a:miter lim="800000"/>
            <a:headEnd/>
            <a:tailEnd/>
          </a:ln>
        </p:spPr>
        <p:txBody>
          <a:bodyPr>
            <a:spAutoFit/>
          </a:bodyPr>
          <a:lstStyle/>
          <a:p>
            <a:pPr marL="0" marR="0">
              <a:lnSpc>
                <a:spcPct val="107000"/>
              </a:lnSpc>
              <a:spcBef>
                <a:spcPts val="0"/>
              </a:spcBef>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Eph 2:13-22 But now in Christ Jesus  you who once were far off have been brought near by the </a:t>
            </a:r>
            <a:r>
              <a:rPr lang="en-US" sz="2000" dirty="0">
                <a:highlight>
                  <a:srgbClr val="FF00FF"/>
                </a:highlight>
                <a:latin typeface="Calibri" panose="020F0502020204030204" pitchFamily="34" charset="0"/>
                <a:ea typeface="Calibri" panose="020F0502020204030204" pitchFamily="34" charset="0"/>
                <a:cs typeface="Times New Roman" panose="02020603050405020304" pitchFamily="18" charset="0"/>
              </a:rPr>
              <a:t>blood of Christ</a:t>
            </a:r>
            <a:r>
              <a:rPr lang="en-US" sz="2000" dirty="0">
                <a:latin typeface="Calibri" panose="020F0502020204030204" pitchFamily="34" charset="0"/>
                <a:ea typeface="Calibri" panose="020F0502020204030204" pitchFamily="34" charset="0"/>
                <a:cs typeface="Times New Roman" panose="02020603050405020304" pitchFamily="18" charset="0"/>
              </a:rPr>
              <a:t>.  14 For </a:t>
            </a:r>
            <a:r>
              <a:rPr lang="en-US" sz="2000" dirty="0">
                <a:highlight>
                  <a:srgbClr val="FF00FF"/>
                </a:highlight>
                <a:latin typeface="Calibri" panose="020F0502020204030204" pitchFamily="34" charset="0"/>
                <a:ea typeface="Calibri" panose="020F0502020204030204" pitchFamily="34" charset="0"/>
                <a:cs typeface="Times New Roman" panose="02020603050405020304" pitchFamily="18" charset="0"/>
              </a:rPr>
              <a:t>He Himself</a:t>
            </a:r>
            <a:r>
              <a:rPr lang="en-US" sz="2000" dirty="0">
                <a:latin typeface="Calibri" panose="020F0502020204030204" pitchFamily="34" charset="0"/>
                <a:ea typeface="Calibri" panose="020F0502020204030204" pitchFamily="34" charset="0"/>
                <a:cs typeface="Times New Roman" panose="02020603050405020304" pitchFamily="18" charset="0"/>
              </a:rPr>
              <a:t> is our </a:t>
            </a:r>
            <a:r>
              <a:rPr lang="en-US" sz="2000" dirty="0">
                <a:highlight>
                  <a:srgbClr val="808000"/>
                </a:highlight>
                <a:latin typeface="Calibri" panose="020F0502020204030204" pitchFamily="34" charset="0"/>
                <a:ea typeface="Calibri" panose="020F0502020204030204" pitchFamily="34" charset="0"/>
                <a:cs typeface="Times New Roman" panose="02020603050405020304" pitchFamily="18" charset="0"/>
              </a:rPr>
              <a:t>peace,</a:t>
            </a:r>
            <a:r>
              <a:rPr lang="en-US" sz="2000" dirty="0">
                <a:latin typeface="Calibri" panose="020F0502020204030204" pitchFamily="34" charset="0"/>
                <a:ea typeface="Calibri" panose="020F0502020204030204" pitchFamily="34" charset="0"/>
                <a:cs typeface="Times New Roman" panose="02020603050405020304" pitchFamily="18" charset="0"/>
              </a:rPr>
              <a:t> who has made </a:t>
            </a:r>
            <a:r>
              <a:rPr lang="en-US" sz="2000" u="sng" dirty="0">
                <a:latin typeface="Calibri" panose="020F0502020204030204" pitchFamily="34" charset="0"/>
                <a:ea typeface="Calibri" panose="020F0502020204030204" pitchFamily="34" charset="0"/>
                <a:cs typeface="Times New Roman" panose="02020603050405020304" pitchFamily="18" charset="0"/>
              </a:rPr>
              <a:t>both</a:t>
            </a:r>
            <a:r>
              <a:rPr lang="en-US" sz="2000" dirty="0">
                <a:latin typeface="Calibri" panose="020F0502020204030204" pitchFamily="34" charset="0"/>
                <a:ea typeface="Calibri" panose="020F0502020204030204" pitchFamily="34" charset="0"/>
                <a:cs typeface="Times New Roman" panose="02020603050405020304" pitchFamily="18" charset="0"/>
              </a:rPr>
              <a:t> one </a:t>
            </a:r>
            <a:r>
              <a:rPr lang="en-US" sz="800" dirty="0">
                <a:latin typeface="Calibri" panose="020F0502020204030204" pitchFamily="34" charset="0"/>
                <a:ea typeface="Calibri" panose="020F0502020204030204" pitchFamily="34" charset="0"/>
                <a:cs typeface="Times New Roman" panose="02020603050405020304" pitchFamily="18" charset="0"/>
              </a:rPr>
              <a:t> </a:t>
            </a:r>
            <a:r>
              <a:rPr lang="en-US" sz="2000" dirty="0">
                <a:latin typeface="Calibri" panose="020F0502020204030204" pitchFamily="34" charset="0"/>
                <a:ea typeface="Calibri" panose="020F0502020204030204" pitchFamily="34" charset="0"/>
                <a:cs typeface="Times New Roman" panose="02020603050405020304" pitchFamily="18" charset="0"/>
              </a:rPr>
              <a:t>, and has broken down the middle wall of </a:t>
            </a:r>
            <a:r>
              <a:rPr lang="en-US" sz="2000" dirty="0">
                <a:highlight>
                  <a:srgbClr val="00FFFF"/>
                </a:highlight>
                <a:latin typeface="Calibri" panose="020F0502020204030204" pitchFamily="34" charset="0"/>
                <a:ea typeface="Calibri" panose="020F0502020204030204" pitchFamily="34" charset="0"/>
                <a:cs typeface="Times New Roman" panose="02020603050405020304" pitchFamily="18" charset="0"/>
              </a:rPr>
              <a:t>separation</a:t>
            </a:r>
            <a:r>
              <a:rPr lang="en-US" sz="2000" dirty="0">
                <a:latin typeface="Calibri" panose="020F0502020204030204" pitchFamily="34" charset="0"/>
                <a:ea typeface="Calibri" panose="020F0502020204030204" pitchFamily="34" charset="0"/>
                <a:cs typeface="Times New Roman" panose="02020603050405020304" pitchFamily="18" charset="0"/>
              </a:rPr>
              <a:t>, 15 having abolished in His flesh the </a:t>
            </a:r>
            <a:r>
              <a:rPr lang="en-US" sz="2000" dirty="0">
                <a:highlight>
                  <a:srgbClr val="00FFFF"/>
                </a:highlight>
                <a:latin typeface="Calibri" panose="020F0502020204030204" pitchFamily="34" charset="0"/>
                <a:ea typeface="Calibri" panose="020F0502020204030204" pitchFamily="34" charset="0"/>
                <a:cs typeface="Times New Roman" panose="02020603050405020304" pitchFamily="18" charset="0"/>
              </a:rPr>
              <a:t>enmity</a:t>
            </a:r>
            <a:r>
              <a:rPr lang="en-US" sz="2000" dirty="0">
                <a:latin typeface="Calibri" panose="020F0502020204030204" pitchFamily="34" charset="0"/>
                <a:ea typeface="Calibri" panose="020F0502020204030204" pitchFamily="34" charset="0"/>
                <a:cs typeface="Times New Roman" panose="02020603050405020304" pitchFamily="18" charset="0"/>
              </a:rPr>
              <a:t>, that is, the law of commandments contained in ordinances, so as to create </a:t>
            </a:r>
            <a:r>
              <a:rPr lang="en-US" sz="2000" dirty="0">
                <a:highlight>
                  <a:srgbClr val="FF00FF"/>
                </a:highlight>
                <a:latin typeface="Calibri" panose="020F0502020204030204" pitchFamily="34" charset="0"/>
                <a:ea typeface="Calibri" panose="020F0502020204030204" pitchFamily="34" charset="0"/>
                <a:cs typeface="Times New Roman" panose="02020603050405020304" pitchFamily="18" charset="0"/>
              </a:rPr>
              <a:t>in Himself</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a:highlight>
                  <a:srgbClr val="00FF00"/>
                </a:highlight>
                <a:latin typeface="Calibri" panose="020F0502020204030204" pitchFamily="34" charset="0"/>
                <a:ea typeface="Calibri" panose="020F0502020204030204" pitchFamily="34" charset="0"/>
                <a:cs typeface="Times New Roman" panose="02020603050405020304" pitchFamily="18" charset="0"/>
              </a:rPr>
              <a:t>one new man</a:t>
            </a:r>
            <a:r>
              <a:rPr lang="en-US" sz="2000" dirty="0">
                <a:latin typeface="Calibri" panose="020F0502020204030204" pitchFamily="34" charset="0"/>
                <a:ea typeface="Calibri" panose="020F0502020204030204" pitchFamily="34" charset="0"/>
                <a:cs typeface="Times New Roman" panose="02020603050405020304" pitchFamily="18" charset="0"/>
              </a:rPr>
              <a:t> from the two, thus </a:t>
            </a:r>
            <a:r>
              <a:rPr lang="en-US" sz="2000" dirty="0">
                <a:highlight>
                  <a:srgbClr val="808000"/>
                </a:highlight>
                <a:latin typeface="Calibri" panose="020F0502020204030204" pitchFamily="34" charset="0"/>
                <a:ea typeface="Calibri" panose="020F0502020204030204" pitchFamily="34" charset="0"/>
                <a:cs typeface="Times New Roman" panose="02020603050405020304" pitchFamily="18" charset="0"/>
              </a:rPr>
              <a:t>making peace</a:t>
            </a:r>
            <a:r>
              <a:rPr lang="en-US" sz="2000" dirty="0">
                <a:latin typeface="Calibri" panose="020F0502020204030204" pitchFamily="34" charset="0"/>
                <a:ea typeface="Calibri" panose="020F0502020204030204" pitchFamily="34" charset="0"/>
                <a:cs typeface="Times New Roman" panose="02020603050405020304" pitchFamily="18" charset="0"/>
              </a:rPr>
              <a:t>, 16 and that He </a:t>
            </a:r>
            <a:r>
              <a:rPr lang="en-US" sz="2000" dirty="0">
                <a:highlight>
                  <a:srgbClr val="808000"/>
                </a:highlight>
                <a:latin typeface="Calibri" panose="020F0502020204030204" pitchFamily="34" charset="0"/>
                <a:ea typeface="Calibri" panose="020F0502020204030204" pitchFamily="34" charset="0"/>
                <a:cs typeface="Times New Roman" panose="02020603050405020304" pitchFamily="18" charset="0"/>
              </a:rPr>
              <a:t>might reconcile</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them </a:t>
            </a:r>
            <a:r>
              <a:rPr lang="en-US" sz="2000" u="sng" dirty="0">
                <a:highlight>
                  <a:srgbClr val="FFFF00"/>
                </a:highlight>
                <a:latin typeface="Calibri" panose="020F0502020204030204" pitchFamily="34" charset="0"/>
                <a:ea typeface="Calibri" panose="020F0502020204030204" pitchFamily="34" charset="0"/>
                <a:cs typeface="Times New Roman" panose="02020603050405020304" pitchFamily="18" charset="0"/>
              </a:rPr>
              <a:t>both</a:t>
            </a:r>
            <a:r>
              <a:rPr lang="en-US" sz="2000" dirty="0">
                <a:latin typeface="Calibri" panose="020F0502020204030204" pitchFamily="34" charset="0"/>
                <a:ea typeface="Calibri" panose="020F0502020204030204" pitchFamily="34" charset="0"/>
                <a:cs typeface="Times New Roman" panose="02020603050405020304" pitchFamily="18" charset="0"/>
              </a:rPr>
              <a:t> to God </a:t>
            </a:r>
            <a:r>
              <a:rPr lang="en-US" sz="2000" dirty="0">
                <a:highlight>
                  <a:srgbClr val="00FF00"/>
                </a:highlight>
                <a:latin typeface="Calibri" panose="020F0502020204030204" pitchFamily="34" charset="0"/>
                <a:ea typeface="Calibri" panose="020F0502020204030204" pitchFamily="34" charset="0"/>
                <a:cs typeface="Times New Roman" panose="02020603050405020304" pitchFamily="18" charset="0"/>
              </a:rPr>
              <a:t>in one body</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a:highlight>
                  <a:srgbClr val="FF00FF"/>
                </a:highlight>
                <a:latin typeface="Calibri" panose="020F0502020204030204" pitchFamily="34" charset="0"/>
                <a:ea typeface="Calibri" panose="020F0502020204030204" pitchFamily="34" charset="0"/>
                <a:cs typeface="Times New Roman" panose="02020603050405020304" pitchFamily="18" charset="0"/>
              </a:rPr>
              <a:t>through the cross</a:t>
            </a:r>
            <a:r>
              <a:rPr lang="en-US" sz="2000" dirty="0">
                <a:latin typeface="Calibri" panose="020F0502020204030204" pitchFamily="34" charset="0"/>
                <a:ea typeface="Calibri" panose="020F0502020204030204" pitchFamily="34" charset="0"/>
                <a:cs typeface="Times New Roman" panose="02020603050405020304" pitchFamily="18" charset="0"/>
              </a:rPr>
              <a:t>, thereby putting to death the </a:t>
            </a:r>
            <a:r>
              <a:rPr lang="en-US" sz="2000" dirty="0">
                <a:highlight>
                  <a:srgbClr val="00FFFF"/>
                </a:highlight>
                <a:latin typeface="Calibri" panose="020F0502020204030204" pitchFamily="34" charset="0"/>
                <a:ea typeface="Calibri" panose="020F0502020204030204" pitchFamily="34" charset="0"/>
                <a:cs typeface="Times New Roman" panose="02020603050405020304" pitchFamily="18" charset="0"/>
              </a:rPr>
              <a:t>enmity.</a:t>
            </a:r>
            <a:r>
              <a:rPr lang="en-US" sz="2000" dirty="0">
                <a:latin typeface="Calibri" panose="020F0502020204030204" pitchFamily="34" charset="0"/>
                <a:ea typeface="Calibri" panose="020F0502020204030204" pitchFamily="34" charset="0"/>
                <a:cs typeface="Times New Roman" panose="02020603050405020304" pitchFamily="18" charset="0"/>
              </a:rPr>
              <a:t> 17 And </a:t>
            </a:r>
            <a:r>
              <a:rPr lang="en-US" sz="2000" dirty="0">
                <a:highlight>
                  <a:srgbClr val="FF00FF"/>
                </a:highlight>
                <a:latin typeface="Calibri" panose="020F0502020204030204" pitchFamily="34" charset="0"/>
                <a:ea typeface="Calibri" panose="020F0502020204030204" pitchFamily="34" charset="0"/>
                <a:cs typeface="Times New Roman" panose="02020603050405020304" pitchFamily="18" charset="0"/>
              </a:rPr>
              <a:t>He came</a:t>
            </a:r>
            <a:r>
              <a:rPr lang="en-US" sz="2000" dirty="0">
                <a:latin typeface="Calibri" panose="020F0502020204030204" pitchFamily="34" charset="0"/>
                <a:ea typeface="Calibri" panose="020F0502020204030204" pitchFamily="34" charset="0"/>
                <a:cs typeface="Times New Roman" panose="02020603050405020304" pitchFamily="18" charset="0"/>
              </a:rPr>
              <a:t> and preached </a:t>
            </a:r>
            <a:r>
              <a:rPr lang="en-US" sz="2000" dirty="0">
                <a:highlight>
                  <a:srgbClr val="808000"/>
                </a:highlight>
                <a:latin typeface="Calibri" panose="020F0502020204030204" pitchFamily="34" charset="0"/>
                <a:ea typeface="Calibri" panose="020F0502020204030204" pitchFamily="34" charset="0"/>
                <a:cs typeface="Times New Roman" panose="02020603050405020304" pitchFamily="18" charset="0"/>
              </a:rPr>
              <a:t>peace</a:t>
            </a:r>
            <a:r>
              <a:rPr lang="en-US" sz="2000" dirty="0">
                <a:latin typeface="Calibri" panose="020F0502020204030204" pitchFamily="34" charset="0"/>
                <a:ea typeface="Calibri" panose="020F0502020204030204" pitchFamily="34" charset="0"/>
                <a:cs typeface="Times New Roman" panose="02020603050405020304" pitchFamily="18" charset="0"/>
              </a:rPr>
              <a:t> to you who were afar off  and to those who were near . 18 For </a:t>
            </a:r>
            <a:r>
              <a:rPr lang="en-US" sz="2000" dirty="0">
                <a:highlight>
                  <a:srgbClr val="FF00FF"/>
                </a:highlight>
                <a:latin typeface="Calibri" panose="020F0502020204030204" pitchFamily="34" charset="0"/>
                <a:ea typeface="Calibri" panose="020F0502020204030204" pitchFamily="34" charset="0"/>
                <a:cs typeface="Times New Roman" panose="02020603050405020304" pitchFamily="18" charset="0"/>
              </a:rPr>
              <a:t>through Him</a:t>
            </a:r>
            <a:r>
              <a:rPr lang="en-US" sz="2000" dirty="0">
                <a:latin typeface="Calibri" panose="020F0502020204030204" pitchFamily="34" charset="0"/>
                <a:ea typeface="Calibri" panose="020F0502020204030204" pitchFamily="34" charset="0"/>
                <a:cs typeface="Times New Roman" panose="02020603050405020304" pitchFamily="18" charset="0"/>
              </a:rPr>
              <a:t> we </a:t>
            </a:r>
            <a:r>
              <a:rPr lang="en-US" sz="2000" dirty="0">
                <a:highlight>
                  <a:srgbClr val="FFFF00"/>
                </a:highlight>
                <a:latin typeface="Calibri" panose="020F0502020204030204" pitchFamily="34" charset="0"/>
                <a:ea typeface="Calibri" panose="020F0502020204030204" pitchFamily="34" charset="0"/>
                <a:cs typeface="Times New Roman" panose="02020603050405020304" pitchFamily="18" charset="0"/>
              </a:rPr>
              <a:t>both</a:t>
            </a:r>
            <a:r>
              <a:rPr lang="en-US" sz="2000" dirty="0">
                <a:latin typeface="Calibri" panose="020F0502020204030204" pitchFamily="34" charset="0"/>
                <a:ea typeface="Calibri" panose="020F0502020204030204" pitchFamily="34" charset="0"/>
                <a:cs typeface="Times New Roman" panose="02020603050405020304" pitchFamily="18" charset="0"/>
              </a:rPr>
              <a:t> have access by one Spirit to the Father.  19 Now, therefore, you are no longer strangers and foreigners, but </a:t>
            </a:r>
            <a:r>
              <a:rPr lang="en-US" sz="2000" dirty="0">
                <a:highlight>
                  <a:srgbClr val="00FF00"/>
                </a:highlight>
                <a:latin typeface="Calibri" panose="020F0502020204030204" pitchFamily="34" charset="0"/>
                <a:ea typeface="Calibri" panose="020F0502020204030204" pitchFamily="34" charset="0"/>
                <a:cs typeface="Times New Roman" panose="02020603050405020304" pitchFamily="18" charset="0"/>
              </a:rPr>
              <a:t>fellow citizens</a:t>
            </a:r>
            <a:r>
              <a:rPr lang="en-US" sz="2000" dirty="0">
                <a:latin typeface="Calibri" panose="020F0502020204030204" pitchFamily="34" charset="0"/>
                <a:ea typeface="Calibri" panose="020F0502020204030204" pitchFamily="34" charset="0"/>
                <a:cs typeface="Times New Roman" panose="02020603050405020304" pitchFamily="18" charset="0"/>
              </a:rPr>
              <a:t> with the saints and </a:t>
            </a:r>
            <a:r>
              <a:rPr lang="en-US" sz="2000" dirty="0">
                <a:highlight>
                  <a:srgbClr val="00FF00"/>
                </a:highlight>
                <a:latin typeface="Calibri" panose="020F0502020204030204" pitchFamily="34" charset="0"/>
                <a:ea typeface="Calibri" panose="020F0502020204030204" pitchFamily="34" charset="0"/>
                <a:cs typeface="Times New Roman" panose="02020603050405020304" pitchFamily="18" charset="0"/>
              </a:rPr>
              <a:t>members of the household of God</a:t>
            </a:r>
            <a:r>
              <a:rPr lang="en-US" sz="2000" dirty="0">
                <a:latin typeface="Calibri" panose="020F0502020204030204" pitchFamily="34" charset="0"/>
                <a:ea typeface="Calibri" panose="020F0502020204030204" pitchFamily="34" charset="0"/>
                <a:cs typeface="Times New Roman" panose="02020603050405020304" pitchFamily="18" charset="0"/>
              </a:rPr>
              <a:t>, 20 having been built on the foundation of the apostles and prophets, </a:t>
            </a:r>
            <a:r>
              <a:rPr lang="en-US" sz="2000" dirty="0">
                <a:highlight>
                  <a:srgbClr val="FF00FF"/>
                </a:highlight>
                <a:latin typeface="Calibri" panose="020F0502020204030204" pitchFamily="34" charset="0"/>
                <a:ea typeface="Calibri" panose="020F0502020204030204" pitchFamily="34" charset="0"/>
                <a:cs typeface="Times New Roman" panose="02020603050405020304" pitchFamily="18" charset="0"/>
              </a:rPr>
              <a:t>Jesus Christ Himself</a:t>
            </a:r>
            <a:r>
              <a:rPr lang="en-US" sz="2000" dirty="0">
                <a:latin typeface="Calibri" panose="020F0502020204030204" pitchFamily="34" charset="0"/>
                <a:ea typeface="Calibri" panose="020F0502020204030204" pitchFamily="34" charset="0"/>
                <a:cs typeface="Times New Roman" panose="02020603050405020304" pitchFamily="18" charset="0"/>
              </a:rPr>
              <a:t> being the chief cornerstone,  21 in whom the whole building, </a:t>
            </a:r>
            <a:r>
              <a:rPr lang="en-US" sz="2000" dirty="0">
                <a:highlight>
                  <a:srgbClr val="00FF00"/>
                </a:highlight>
                <a:latin typeface="Calibri" panose="020F0502020204030204" pitchFamily="34" charset="0"/>
                <a:ea typeface="Calibri" panose="020F0502020204030204" pitchFamily="34" charset="0"/>
                <a:cs typeface="Times New Roman" panose="02020603050405020304" pitchFamily="18" charset="0"/>
              </a:rPr>
              <a:t>being fitted together</a:t>
            </a:r>
            <a:r>
              <a:rPr lang="en-US" sz="2000" dirty="0">
                <a:latin typeface="Calibri" panose="020F0502020204030204" pitchFamily="34" charset="0"/>
                <a:ea typeface="Calibri" panose="020F0502020204030204" pitchFamily="34" charset="0"/>
                <a:cs typeface="Times New Roman" panose="02020603050405020304" pitchFamily="18" charset="0"/>
              </a:rPr>
              <a:t>, grows into a holy temple in the Lord, 22 in whom you also are being </a:t>
            </a:r>
            <a:r>
              <a:rPr lang="en-US" sz="2000" dirty="0">
                <a:highlight>
                  <a:srgbClr val="FFFF00"/>
                </a:highlight>
                <a:latin typeface="Calibri" panose="020F0502020204030204" pitchFamily="34" charset="0"/>
                <a:ea typeface="Calibri" panose="020F0502020204030204" pitchFamily="34" charset="0"/>
                <a:cs typeface="Times New Roman" panose="02020603050405020304" pitchFamily="18" charset="0"/>
              </a:rPr>
              <a:t>built together</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a:highlight>
                  <a:srgbClr val="00FF00"/>
                </a:highlight>
                <a:latin typeface="Calibri" panose="020F0502020204030204" pitchFamily="34" charset="0"/>
                <a:ea typeface="Calibri" panose="020F0502020204030204" pitchFamily="34" charset="0"/>
                <a:cs typeface="Times New Roman" panose="02020603050405020304" pitchFamily="18" charset="0"/>
              </a:rPr>
              <a:t>for a dwelling place of God in the Spirit</a:t>
            </a:r>
            <a:r>
              <a:rPr lang="en-US" sz="2000" dirty="0">
                <a:latin typeface="Calibri" panose="020F0502020204030204" pitchFamily="34" charset="0"/>
                <a:ea typeface="Calibri" panose="020F0502020204030204" pitchFamily="34" charset="0"/>
                <a:cs typeface="Times New Roman" panose="02020603050405020304" pitchFamily="18" charset="0"/>
              </a:rPr>
              <a:t>. NKJV</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80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19156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dirty="0"/>
              <a:t>We are Fellow Citizens</a:t>
            </a:r>
          </a:p>
        </p:txBody>
      </p:sp>
      <p:sp>
        <p:nvSpPr>
          <p:cNvPr id="3" name="Content Placeholder 2"/>
          <p:cNvSpPr>
            <a:spLocks noGrp="1"/>
          </p:cNvSpPr>
          <p:nvPr>
            <p:ph idx="1"/>
          </p:nvPr>
        </p:nvSpPr>
        <p:spPr>
          <a:xfrm>
            <a:off x="457200" y="1417638"/>
            <a:ext cx="8229600" cy="4708525"/>
          </a:xfrm>
        </p:spPr>
        <p:txBody>
          <a:bodyPr/>
          <a:lstStyle/>
          <a:p>
            <a:r>
              <a:rPr lang="en-US" dirty="0"/>
              <a:t>The words ‘strangers’ and ‘foreigners’ refer to those who are not a citizen and one who is a </a:t>
            </a:r>
            <a:r>
              <a:rPr lang="en-US" b="1" u="sng" dirty="0"/>
              <a:t>guest</a:t>
            </a:r>
            <a:r>
              <a:rPr lang="en-US" dirty="0"/>
              <a:t> instead of belonging to the household.</a:t>
            </a:r>
          </a:p>
          <a:p>
            <a:r>
              <a:rPr lang="en-US" dirty="0"/>
              <a:t>Now, the Gentiles who believe in Jesus are </a:t>
            </a:r>
            <a:r>
              <a:rPr lang="en-US" b="1" u="sng" dirty="0"/>
              <a:t>fellow</a:t>
            </a:r>
            <a:r>
              <a:rPr lang="en-US" dirty="0"/>
              <a:t> citizens the Jewish saints.</a:t>
            </a:r>
          </a:p>
          <a:p>
            <a:r>
              <a:rPr lang="en-US" dirty="0"/>
              <a:t>Citizenship has both </a:t>
            </a:r>
            <a:r>
              <a:rPr lang="en-US" b="1" u="sng" dirty="0"/>
              <a:t>rights</a:t>
            </a:r>
            <a:r>
              <a:rPr lang="en-US" dirty="0"/>
              <a:t> and responsibilities.</a:t>
            </a:r>
          </a:p>
          <a:p>
            <a:endParaRPr lang="en-US" dirty="0"/>
          </a:p>
          <a:p>
            <a:endParaRPr lang="en-US" dirty="0"/>
          </a:p>
        </p:txBody>
      </p:sp>
    </p:spTree>
    <p:extLst>
      <p:ext uri="{BB962C8B-B14F-4D97-AF65-F5344CB8AC3E}">
        <p14:creationId xmlns:p14="http://schemas.microsoft.com/office/powerpoint/2010/main" val="153694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dirty="0"/>
              <a:t>We are Fellow Citizens</a:t>
            </a:r>
          </a:p>
        </p:txBody>
      </p:sp>
      <p:sp>
        <p:nvSpPr>
          <p:cNvPr id="3" name="Content Placeholder 2"/>
          <p:cNvSpPr>
            <a:spLocks noGrp="1"/>
          </p:cNvSpPr>
          <p:nvPr>
            <p:ph idx="1"/>
          </p:nvPr>
        </p:nvSpPr>
        <p:spPr>
          <a:xfrm>
            <a:off x="457200" y="1417638"/>
            <a:ext cx="8229600" cy="4708525"/>
          </a:xfrm>
        </p:spPr>
        <p:txBody>
          <a:bodyPr/>
          <a:lstStyle/>
          <a:p>
            <a:r>
              <a:rPr lang="en-US" dirty="0"/>
              <a:t>During the New Testament time there was a great </a:t>
            </a:r>
            <a:r>
              <a:rPr lang="en-US" b="1" u="sng" dirty="0"/>
              <a:t>disdain</a:t>
            </a:r>
            <a:r>
              <a:rPr lang="en-US" dirty="0"/>
              <a:t> for Gentiles among the Jews.</a:t>
            </a:r>
          </a:p>
          <a:p>
            <a:r>
              <a:rPr lang="en-US" dirty="0"/>
              <a:t>Even when it became apparent to Jewish Christians that Gentiles could have a relationship with God, some of the Pharisees insisted that the Gentiles would have to become Jews </a:t>
            </a:r>
            <a:r>
              <a:rPr lang="en-US" b="1" u="sng" dirty="0"/>
              <a:t>first</a:t>
            </a:r>
            <a:r>
              <a:rPr lang="en-US" dirty="0"/>
              <a:t>.</a:t>
            </a:r>
          </a:p>
          <a:p>
            <a:endParaRPr lang="en-US" dirty="0"/>
          </a:p>
          <a:p>
            <a:endParaRPr lang="en-US" dirty="0"/>
          </a:p>
        </p:txBody>
      </p:sp>
    </p:spTree>
    <p:extLst>
      <p:ext uri="{BB962C8B-B14F-4D97-AF65-F5344CB8AC3E}">
        <p14:creationId xmlns:p14="http://schemas.microsoft.com/office/powerpoint/2010/main" val="3040917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4000" dirty="0"/>
              <a:t>We are Members of His Household</a:t>
            </a:r>
          </a:p>
        </p:txBody>
      </p:sp>
      <p:sp>
        <p:nvSpPr>
          <p:cNvPr id="3" name="Content Placeholder 2"/>
          <p:cNvSpPr>
            <a:spLocks noGrp="1"/>
          </p:cNvSpPr>
          <p:nvPr>
            <p:ph idx="1"/>
          </p:nvPr>
        </p:nvSpPr>
        <p:spPr>
          <a:xfrm>
            <a:off x="457200" y="1417638"/>
            <a:ext cx="8229600" cy="4708525"/>
          </a:xfrm>
        </p:spPr>
        <p:txBody>
          <a:bodyPr/>
          <a:lstStyle/>
          <a:p>
            <a:r>
              <a:rPr lang="en-US" dirty="0"/>
              <a:t>Being a member of God’s house is a more </a:t>
            </a:r>
            <a:r>
              <a:rPr lang="en-US" b="1" u="sng" dirty="0"/>
              <a:t>intimate</a:t>
            </a:r>
            <a:r>
              <a:rPr lang="en-US" dirty="0"/>
              <a:t> relationship than being a subject in His kingdom.</a:t>
            </a:r>
          </a:p>
          <a:p>
            <a:r>
              <a:rPr lang="en-US" dirty="0"/>
              <a:t>The </a:t>
            </a:r>
            <a:r>
              <a:rPr lang="en-US" b="1" u="sng" dirty="0"/>
              <a:t>church</a:t>
            </a:r>
            <a:r>
              <a:rPr lang="en-US" dirty="0"/>
              <a:t> is the house of God.</a:t>
            </a:r>
          </a:p>
          <a:p>
            <a:r>
              <a:rPr lang="en-US" dirty="0"/>
              <a:t>Those who believe in </a:t>
            </a:r>
            <a:r>
              <a:rPr lang="en-US" b="1" u="sng" dirty="0"/>
              <a:t>Jesus</a:t>
            </a:r>
            <a:r>
              <a:rPr lang="en-US" dirty="0"/>
              <a:t> have the right to become children of God.</a:t>
            </a:r>
          </a:p>
          <a:p>
            <a:endParaRPr lang="en-US" dirty="0"/>
          </a:p>
          <a:p>
            <a:endParaRPr lang="en-US" dirty="0"/>
          </a:p>
          <a:p>
            <a:endParaRPr lang="en-US" dirty="0"/>
          </a:p>
        </p:txBody>
      </p:sp>
    </p:spTree>
    <p:extLst>
      <p:ext uri="{BB962C8B-B14F-4D97-AF65-F5344CB8AC3E}">
        <p14:creationId xmlns:p14="http://schemas.microsoft.com/office/powerpoint/2010/main" val="3214862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4000" dirty="0"/>
              <a:t>We are Members of His Household</a:t>
            </a:r>
          </a:p>
        </p:txBody>
      </p:sp>
      <p:sp>
        <p:nvSpPr>
          <p:cNvPr id="3" name="Content Placeholder 2"/>
          <p:cNvSpPr>
            <a:spLocks noGrp="1"/>
          </p:cNvSpPr>
          <p:nvPr>
            <p:ph idx="1"/>
          </p:nvPr>
        </p:nvSpPr>
        <p:spPr>
          <a:xfrm>
            <a:off x="457200" y="1417638"/>
            <a:ext cx="8229600" cy="4708525"/>
          </a:xfrm>
        </p:spPr>
        <p:txBody>
          <a:bodyPr/>
          <a:lstStyle/>
          <a:p>
            <a:r>
              <a:rPr lang="en-US" dirty="0"/>
              <a:t>God bestowed His love on us by adopting us into His family and allowing us to be </a:t>
            </a:r>
            <a:r>
              <a:rPr lang="en-US" b="1" u="sng" dirty="0"/>
              <a:t>His</a:t>
            </a:r>
            <a:r>
              <a:rPr lang="en-US" dirty="0"/>
              <a:t> children.</a:t>
            </a:r>
          </a:p>
          <a:p>
            <a:r>
              <a:rPr lang="en-US" dirty="0"/>
              <a:t>We are to love one another as </a:t>
            </a:r>
            <a:r>
              <a:rPr lang="en-US" b="1" u="sng" dirty="0"/>
              <a:t>brothers</a:t>
            </a:r>
            <a:r>
              <a:rPr lang="en-US" dirty="0"/>
              <a:t>.</a:t>
            </a:r>
          </a:p>
          <a:p>
            <a:endParaRPr lang="en-US" dirty="0"/>
          </a:p>
          <a:p>
            <a:endParaRPr lang="en-US" dirty="0"/>
          </a:p>
          <a:p>
            <a:endParaRPr lang="en-US" dirty="0"/>
          </a:p>
        </p:txBody>
      </p:sp>
    </p:spTree>
    <p:extLst>
      <p:ext uri="{BB962C8B-B14F-4D97-AF65-F5344CB8AC3E}">
        <p14:creationId xmlns:p14="http://schemas.microsoft.com/office/powerpoint/2010/main" val="877866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sz="4000" b="1" dirty="0"/>
              <a:t>We are the dwelling place of God</a:t>
            </a:r>
            <a:endParaRPr lang="en-US" sz="4000" dirty="0"/>
          </a:p>
        </p:txBody>
      </p:sp>
      <p:sp>
        <p:nvSpPr>
          <p:cNvPr id="3" name="Content Placeholder 2"/>
          <p:cNvSpPr>
            <a:spLocks noGrp="1"/>
          </p:cNvSpPr>
          <p:nvPr>
            <p:ph idx="1"/>
          </p:nvPr>
        </p:nvSpPr>
        <p:spPr>
          <a:xfrm>
            <a:off x="457200" y="1417638"/>
            <a:ext cx="8229600" cy="4708525"/>
          </a:xfrm>
        </p:spPr>
        <p:txBody>
          <a:bodyPr/>
          <a:lstStyle/>
          <a:p>
            <a:r>
              <a:rPr lang="en-US" dirty="0"/>
              <a:t>The church is the </a:t>
            </a:r>
            <a:r>
              <a:rPr lang="en-US" b="1" u="sng" dirty="0"/>
              <a:t>dwelling</a:t>
            </a:r>
            <a:r>
              <a:rPr lang="en-US" dirty="0"/>
              <a:t> place of God.</a:t>
            </a:r>
          </a:p>
          <a:p>
            <a:r>
              <a:rPr lang="en-US" dirty="0"/>
              <a:t>Paul told the Corinthians that they were part of God’s </a:t>
            </a:r>
            <a:r>
              <a:rPr lang="en-US" b="1" u="sng" dirty="0"/>
              <a:t>building</a:t>
            </a:r>
            <a:r>
              <a:rPr lang="en-US" dirty="0"/>
              <a:t>.</a:t>
            </a:r>
          </a:p>
          <a:p>
            <a:r>
              <a:rPr lang="en-US" dirty="0"/>
              <a:t>Peter said that Christians are being built into a </a:t>
            </a:r>
            <a:r>
              <a:rPr lang="en-US" b="1" u="sng" dirty="0"/>
              <a:t>spiritual</a:t>
            </a:r>
            <a:r>
              <a:rPr lang="en-US" dirty="0"/>
              <a:t> house.</a:t>
            </a:r>
          </a:p>
          <a:p>
            <a:endParaRPr lang="en-US" dirty="0"/>
          </a:p>
          <a:p>
            <a:endParaRPr lang="en-US" dirty="0"/>
          </a:p>
          <a:p>
            <a:endParaRPr lang="en-US" dirty="0"/>
          </a:p>
        </p:txBody>
      </p:sp>
    </p:spTree>
    <p:extLst>
      <p:ext uri="{BB962C8B-B14F-4D97-AF65-F5344CB8AC3E}">
        <p14:creationId xmlns:p14="http://schemas.microsoft.com/office/powerpoint/2010/main" val="4079960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87520</TotalTime>
  <Words>519</Words>
  <Application>Microsoft Office PowerPoint</Application>
  <PresentationFormat>On-screen Show (4:3)</PresentationFormat>
  <Paragraphs>32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Default Design</vt:lpstr>
      <vt:lpstr>PowerPoint Presentation</vt:lpstr>
      <vt:lpstr>The Letter to the Ephesians  Ephesians 2:13-22  We are All One in Christ</vt:lpstr>
      <vt:lpstr>Points to Consider</vt:lpstr>
      <vt:lpstr>PowerPoint Presentation</vt:lpstr>
      <vt:lpstr>We are Fellow Citizens</vt:lpstr>
      <vt:lpstr>We are Fellow Citizens</vt:lpstr>
      <vt:lpstr>We are Members of His Household</vt:lpstr>
      <vt:lpstr>We are Members of His Household</vt:lpstr>
      <vt:lpstr>We are the dwelling place of God</vt:lpstr>
      <vt:lpstr>Points to Consider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86</cp:revision>
  <cp:lastPrinted>2017-11-05T12:40:13Z</cp:lastPrinted>
  <dcterms:created xsi:type="dcterms:W3CDTF">2017-01-05T18:31:03Z</dcterms:created>
  <dcterms:modified xsi:type="dcterms:W3CDTF">2017-11-05T12:40:17Z</dcterms:modified>
</cp:coreProperties>
</file>