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294" r:id="rId4"/>
    <p:sldId id="295" r:id="rId5"/>
    <p:sldId id="296" r:id="rId6"/>
    <p:sldId id="297" r:id="rId7"/>
    <p:sldId id="298" r:id="rId8"/>
    <p:sldId id="299" r:id="rId9"/>
    <p:sldId id="300" r:id="rId10"/>
    <p:sldId id="301" r:id="rId11"/>
    <p:sldId id="302"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11/19/2017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11/19/2017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6001643"/>
          </a:xfrm>
          <a:prstGeom prst="rect">
            <a:avLst/>
          </a:prstGeom>
          <a:noFill/>
          <a:ln w="9525">
            <a:noFill/>
            <a:miter lim="800000"/>
            <a:headEnd/>
            <a:tailEnd/>
          </a:ln>
        </p:spPr>
        <p:txBody>
          <a:bodyPr>
            <a:spAutoFit/>
          </a:bodyPr>
          <a:lstStyle/>
          <a:p>
            <a:pPr algn="just"/>
            <a:r>
              <a:rPr lang="en-US" sz="2400" b="1" dirty="0" err="1"/>
              <a:t>Eph</a:t>
            </a:r>
            <a:r>
              <a:rPr lang="en-US" sz="2400" b="1" dirty="0"/>
              <a:t> 3:14-21  For this reason I bow my knees to the Father of our Lord Jesus Christ,  15 from whom the whole family in heaven and earth is named, 16 that He would grant you, according to the riches of His glory, to be strengthened with might through His Spirit in the inner man, 17 that Christ may dwell in your hearts through faith; that you, being rooted and grounded in love, 18 may be able to comprehend with all the saints what is the width and length and depth and height —  19 to know the love of Christ which passes knowledge; that you may be filled with all the fullness of God. 20 Now to Him who is able to do exceedingly abundantly above all that we ask or think, according to the power that works in us, 21 to Him be glory in the church by Christ Jesus to all generations, forever and ever. Amen. 					</a:t>
            </a:r>
            <a:r>
              <a:rPr lang="en-US" sz="1600" b="1" dirty="0"/>
              <a:t>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Filled with God</a:t>
            </a:r>
          </a:p>
        </p:txBody>
      </p:sp>
      <p:sp>
        <p:nvSpPr>
          <p:cNvPr id="3" name="Content Placeholder 2"/>
          <p:cNvSpPr>
            <a:spLocks noGrp="1"/>
          </p:cNvSpPr>
          <p:nvPr>
            <p:ph idx="1"/>
          </p:nvPr>
        </p:nvSpPr>
        <p:spPr>
          <a:xfrm>
            <a:off x="457200" y="1417638"/>
            <a:ext cx="8229600" cy="4708525"/>
          </a:xfrm>
        </p:spPr>
        <p:txBody>
          <a:bodyPr/>
          <a:lstStyle/>
          <a:p>
            <a:r>
              <a:rPr lang="en-US" sz="2800" dirty="0"/>
              <a:t>The greater our comprehension of God’s love the </a:t>
            </a:r>
            <a:r>
              <a:rPr lang="en-US" sz="2800" b="1" u="sng" dirty="0"/>
              <a:t>easier</a:t>
            </a:r>
            <a:r>
              <a:rPr lang="en-US" sz="2800" dirty="0"/>
              <a:t> it will be for us to show love to others.</a:t>
            </a:r>
          </a:p>
          <a:p>
            <a:r>
              <a:rPr lang="en-US" sz="2800" dirty="0"/>
              <a:t>Christ’s love </a:t>
            </a:r>
            <a:r>
              <a:rPr lang="en-US" sz="2800" b="1" u="sng" dirty="0"/>
              <a:t>passes</a:t>
            </a:r>
            <a:r>
              <a:rPr lang="en-US" sz="2800" dirty="0"/>
              <a:t> knowledge.</a:t>
            </a:r>
          </a:p>
          <a:p>
            <a:r>
              <a:rPr lang="en-US" sz="2800" dirty="0"/>
              <a:t>Paul wanted them to be filled with all the fulness of </a:t>
            </a:r>
            <a:r>
              <a:rPr lang="en-US" sz="2800" b="1" u="sng" dirty="0"/>
              <a:t>God</a:t>
            </a:r>
            <a:r>
              <a:rPr lang="en-US" sz="2800" dirty="0"/>
              <a:t>.</a:t>
            </a:r>
          </a:p>
          <a:p>
            <a:r>
              <a:rPr lang="en-US" sz="2800" b="1" dirty="0"/>
              <a:t>Practical Application:  Pray that Christ would dwell in us, that we would be rooted and grounded in His love, that each of us would be filled with all of God’s fullness, and that God would strengthen our inner man.</a:t>
            </a:r>
            <a:endParaRPr lang="en-US" sz="2800" dirty="0"/>
          </a:p>
          <a:p>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134776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Filled with God</a:t>
            </a:r>
          </a:p>
        </p:txBody>
      </p:sp>
      <p:sp>
        <p:nvSpPr>
          <p:cNvPr id="3" name="Content Placeholder 2"/>
          <p:cNvSpPr>
            <a:spLocks noGrp="1"/>
          </p:cNvSpPr>
          <p:nvPr>
            <p:ph idx="1"/>
          </p:nvPr>
        </p:nvSpPr>
        <p:spPr>
          <a:xfrm>
            <a:off x="457200" y="1417638"/>
            <a:ext cx="8229600" cy="4708525"/>
          </a:xfrm>
        </p:spPr>
        <p:txBody>
          <a:bodyPr/>
          <a:lstStyle/>
          <a:p>
            <a:r>
              <a:rPr lang="en-US" dirty="0"/>
              <a:t>His power goes </a:t>
            </a:r>
            <a:r>
              <a:rPr lang="en-US" b="1" u="sng" dirty="0"/>
              <a:t>far</a:t>
            </a:r>
            <a:r>
              <a:rPr lang="en-US" dirty="0"/>
              <a:t> beyond what we can imagine in our wildest dreams. God’s power to work in us is only limited by us.</a:t>
            </a:r>
          </a:p>
          <a:p>
            <a:r>
              <a:rPr lang="en-US" dirty="0"/>
              <a:t>Everything and everyone should bring glory to </a:t>
            </a:r>
            <a:r>
              <a:rPr lang="en-US" b="1" u="sng" dirty="0"/>
              <a:t>God</a:t>
            </a:r>
            <a:r>
              <a:rPr lang="en-US" dirty="0"/>
              <a:t>.</a:t>
            </a:r>
          </a:p>
          <a:p>
            <a:r>
              <a:rPr lang="en-US" b="1"/>
              <a:t>Practical Application:  Pray that God receives glory in your life and in this local church.</a:t>
            </a:r>
            <a:endParaRPr lang="en-US"/>
          </a:p>
          <a:p>
            <a:pPr marL="0" indent="0">
              <a:buNone/>
            </a:pPr>
            <a:endParaRPr lang="en-US"/>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43785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3:14-21</a:t>
            </a:r>
            <a:br>
              <a:rPr lang="en-US" sz="4000" b="1" dirty="0"/>
            </a:br>
            <a:br>
              <a:rPr lang="en-US" sz="4000" b="1" dirty="0"/>
            </a:br>
            <a:r>
              <a:rPr lang="en-US" sz="4000" b="1" dirty="0"/>
              <a:t>I Bow My Knees</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Strengthened by God</a:t>
            </a:r>
          </a:p>
          <a:p>
            <a:pPr lvl="0"/>
            <a:r>
              <a:rPr lang="en-US" dirty="0"/>
              <a:t>Filled with God</a:t>
            </a:r>
          </a:p>
          <a:p>
            <a:pPr lvl="0"/>
            <a:r>
              <a:rPr lang="en-US" dirty="0"/>
              <a:t>Bringing Glory to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Strengthened by God</a:t>
            </a:r>
          </a:p>
        </p:txBody>
      </p:sp>
      <p:sp>
        <p:nvSpPr>
          <p:cNvPr id="3" name="Content Placeholder 2"/>
          <p:cNvSpPr>
            <a:spLocks noGrp="1"/>
          </p:cNvSpPr>
          <p:nvPr>
            <p:ph idx="1"/>
          </p:nvPr>
        </p:nvSpPr>
        <p:spPr>
          <a:xfrm>
            <a:off x="457200" y="1417638"/>
            <a:ext cx="8229600" cy="4708525"/>
          </a:xfrm>
        </p:spPr>
        <p:txBody>
          <a:bodyPr/>
          <a:lstStyle/>
          <a:p>
            <a:r>
              <a:rPr lang="en-US" dirty="0"/>
              <a:t>“For this reason” could refer to God’s greatness in revealing the incredible mystery that His </a:t>
            </a:r>
            <a:r>
              <a:rPr lang="en-US" b="1" u="sng" dirty="0"/>
              <a:t>eternal </a:t>
            </a:r>
            <a:r>
              <a:rPr lang="en-US" dirty="0"/>
              <a:t>plan always included salvation for all people through Jesus.</a:t>
            </a:r>
          </a:p>
          <a:p>
            <a:r>
              <a:rPr lang="en-US" dirty="0"/>
              <a:t>It could also refer to the Gentiles not losing heart because of his tribulation on their account.</a:t>
            </a:r>
          </a:p>
          <a:p>
            <a:r>
              <a:rPr lang="en-US" dirty="0"/>
              <a:t>Paul </a:t>
            </a:r>
            <a:r>
              <a:rPr lang="en-US" b="1" u="sng" dirty="0"/>
              <a:t>bowed</a:t>
            </a:r>
            <a:r>
              <a:rPr lang="en-US" dirty="0"/>
              <a:t> his knees to the </a:t>
            </a:r>
            <a:r>
              <a:rPr lang="en-US" b="1" u="sng" dirty="0"/>
              <a:t>Father</a:t>
            </a:r>
            <a:r>
              <a:rPr lang="en-US" dirty="0"/>
              <a:t>.</a:t>
            </a:r>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Strengthened by God</a:t>
            </a:r>
          </a:p>
        </p:txBody>
      </p:sp>
      <p:sp>
        <p:nvSpPr>
          <p:cNvPr id="3" name="Content Placeholder 2"/>
          <p:cNvSpPr>
            <a:spLocks noGrp="1"/>
          </p:cNvSpPr>
          <p:nvPr>
            <p:ph idx="1"/>
          </p:nvPr>
        </p:nvSpPr>
        <p:spPr>
          <a:xfrm>
            <a:off x="457200" y="1417638"/>
            <a:ext cx="8229600" cy="4708525"/>
          </a:xfrm>
        </p:spPr>
        <p:txBody>
          <a:bodyPr/>
          <a:lstStyle/>
          <a:p>
            <a:r>
              <a:rPr lang="en-US" dirty="0"/>
              <a:t>Getting on our </a:t>
            </a:r>
            <a:r>
              <a:rPr lang="en-US" b="1" u="sng" dirty="0"/>
              <a:t>knees</a:t>
            </a:r>
            <a:r>
              <a:rPr lang="en-US" dirty="0"/>
              <a:t> before God is good position to take when praying. See also (2 Chron 6:13; Dan 6:10; Luke 22:41; Acts 7:60; 9:40)</a:t>
            </a:r>
          </a:p>
          <a:p>
            <a:r>
              <a:rPr lang="en-US" dirty="0"/>
              <a:t>We are called Christians, but God is still our Father and the </a:t>
            </a:r>
            <a:r>
              <a:rPr lang="en-US" b="1" u="sng" dirty="0"/>
              <a:t>head</a:t>
            </a:r>
            <a:r>
              <a:rPr lang="en-US" dirty="0"/>
              <a:t> of the family.</a:t>
            </a:r>
          </a:p>
          <a:p>
            <a:r>
              <a:rPr lang="en-US" dirty="0"/>
              <a:t>Paul is not referring to local churches.  He mentions the </a:t>
            </a:r>
            <a:r>
              <a:rPr lang="en-US" b="1" u="sng" dirty="0"/>
              <a:t>whole</a:t>
            </a:r>
            <a:r>
              <a:rPr lang="en-US" dirty="0"/>
              <a:t> family on earth.</a:t>
            </a:r>
          </a:p>
          <a:p>
            <a:pPr marL="0" indent="0">
              <a:buNone/>
            </a:pPr>
            <a:endParaRPr lang="en-US" dirty="0"/>
          </a:p>
        </p:txBody>
      </p:sp>
    </p:spTree>
    <p:extLst>
      <p:ext uri="{BB962C8B-B14F-4D97-AF65-F5344CB8AC3E}">
        <p14:creationId xmlns:p14="http://schemas.microsoft.com/office/powerpoint/2010/main" val="125926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Strengthened by God</a:t>
            </a:r>
          </a:p>
        </p:txBody>
      </p:sp>
      <p:sp>
        <p:nvSpPr>
          <p:cNvPr id="3" name="Content Placeholder 2"/>
          <p:cNvSpPr>
            <a:spLocks noGrp="1"/>
          </p:cNvSpPr>
          <p:nvPr>
            <p:ph idx="1"/>
          </p:nvPr>
        </p:nvSpPr>
        <p:spPr>
          <a:xfrm>
            <a:off x="457200" y="1417638"/>
            <a:ext cx="8229600" cy="4708525"/>
          </a:xfrm>
        </p:spPr>
        <p:txBody>
          <a:bodyPr/>
          <a:lstStyle/>
          <a:p>
            <a:r>
              <a:rPr lang="en-US" dirty="0"/>
              <a:t>Paul’s prayer was that God would answer his prayer according to the </a:t>
            </a:r>
            <a:r>
              <a:rPr lang="en-US" b="1" u="sng" dirty="0"/>
              <a:t>riches</a:t>
            </a:r>
            <a:r>
              <a:rPr lang="en-US" dirty="0"/>
              <a:t> of His glory.</a:t>
            </a:r>
          </a:p>
          <a:p>
            <a:r>
              <a:rPr lang="en-US" dirty="0"/>
              <a:t>Paul knew that </a:t>
            </a:r>
            <a:r>
              <a:rPr lang="en-US" b="1" u="sng" dirty="0"/>
              <a:t>God</a:t>
            </a:r>
            <a:r>
              <a:rPr lang="en-US" dirty="0"/>
              <a:t> can strengthen our inner man like no one else can. In our prayers we often ask God to comfort those suffering “as only you can.”</a:t>
            </a:r>
          </a:p>
          <a:p>
            <a:r>
              <a:rPr lang="en-US" dirty="0"/>
              <a:t>Our inner man needs to be strengthened daily due to the affliction we face </a:t>
            </a:r>
            <a:r>
              <a:rPr lang="en-US" b="1" u="sng" dirty="0"/>
              <a:t>daily</a:t>
            </a:r>
            <a:r>
              <a:rPr lang="en-US" dirty="0"/>
              <a:t>.</a:t>
            </a:r>
          </a:p>
          <a:p>
            <a:pPr marL="0" indent="0">
              <a:buNone/>
            </a:pPr>
            <a:endParaRPr lang="en-US" dirty="0"/>
          </a:p>
        </p:txBody>
      </p:sp>
    </p:spTree>
    <p:extLst>
      <p:ext uri="{BB962C8B-B14F-4D97-AF65-F5344CB8AC3E}">
        <p14:creationId xmlns:p14="http://schemas.microsoft.com/office/powerpoint/2010/main" val="306616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Strengthened by God</a:t>
            </a:r>
          </a:p>
        </p:txBody>
      </p:sp>
      <p:sp>
        <p:nvSpPr>
          <p:cNvPr id="3" name="Content Placeholder 2"/>
          <p:cNvSpPr>
            <a:spLocks noGrp="1"/>
          </p:cNvSpPr>
          <p:nvPr>
            <p:ph idx="1"/>
          </p:nvPr>
        </p:nvSpPr>
        <p:spPr>
          <a:xfrm>
            <a:off x="457200" y="1417638"/>
            <a:ext cx="8229600" cy="4708525"/>
          </a:xfrm>
        </p:spPr>
        <p:txBody>
          <a:bodyPr/>
          <a:lstStyle/>
          <a:p>
            <a:r>
              <a:rPr lang="en-US" dirty="0"/>
              <a:t>Our inner man is renewed by </a:t>
            </a:r>
            <a:r>
              <a:rPr lang="en-US" b="1" u="sng" dirty="0"/>
              <a:t>refusing</a:t>
            </a:r>
            <a:r>
              <a:rPr lang="en-US" dirty="0"/>
              <a:t> to let our minds be conformed to this world.</a:t>
            </a:r>
          </a:p>
          <a:p>
            <a:r>
              <a:rPr lang="en-US" dirty="0"/>
              <a:t>Meditating on God’s </a:t>
            </a:r>
            <a:r>
              <a:rPr lang="en-US" b="1" u="sng" dirty="0"/>
              <a:t>word</a:t>
            </a:r>
            <a:r>
              <a:rPr lang="en-US" dirty="0"/>
              <a:t>, is at least in part, the way the Spirit renews our inner man.</a:t>
            </a:r>
          </a:p>
          <a:p>
            <a:r>
              <a:rPr lang="en-US" b="1" dirty="0"/>
              <a:t>Practical Application: Pray on your knees sometime this week.  Pray that He would strengthen our inner man.</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44247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Filled with God</a:t>
            </a:r>
          </a:p>
        </p:txBody>
      </p:sp>
      <p:sp>
        <p:nvSpPr>
          <p:cNvPr id="3" name="Content Placeholder 2"/>
          <p:cNvSpPr>
            <a:spLocks noGrp="1"/>
          </p:cNvSpPr>
          <p:nvPr>
            <p:ph idx="1"/>
          </p:nvPr>
        </p:nvSpPr>
        <p:spPr>
          <a:xfrm>
            <a:off x="457200" y="1417638"/>
            <a:ext cx="8229600" cy="4708525"/>
          </a:xfrm>
        </p:spPr>
        <p:txBody>
          <a:bodyPr/>
          <a:lstStyle/>
          <a:p>
            <a:r>
              <a:rPr lang="en-US" dirty="0"/>
              <a:t>Paul’s prayer included that Christ dwell in their hearts through </a:t>
            </a:r>
            <a:r>
              <a:rPr lang="en-US" b="1" u="sng" dirty="0"/>
              <a:t>faith</a:t>
            </a:r>
            <a:r>
              <a:rPr lang="en-US" dirty="0"/>
              <a:t>.  </a:t>
            </a:r>
          </a:p>
          <a:p>
            <a:r>
              <a:rPr lang="en-US" dirty="0"/>
              <a:t>We want Christ to </a:t>
            </a:r>
            <a:r>
              <a:rPr lang="en-US" b="1" u="sng" dirty="0"/>
              <a:t>reign</a:t>
            </a:r>
            <a:r>
              <a:rPr lang="en-US" dirty="0"/>
              <a:t> in our hearts.  For Christ to reign in our hearts, we must first die to self and sin.</a:t>
            </a:r>
          </a:p>
          <a:p>
            <a:r>
              <a:rPr lang="en-US" dirty="0"/>
              <a:t>We are to be </a:t>
            </a:r>
            <a:r>
              <a:rPr lang="en-US" b="1" u="sng" dirty="0"/>
              <a:t>rooted</a:t>
            </a:r>
            <a:r>
              <a:rPr lang="en-US" dirty="0"/>
              <a:t> and grounded in love. (silver maple)</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22590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Filled with God</a:t>
            </a:r>
          </a:p>
        </p:txBody>
      </p:sp>
      <p:sp>
        <p:nvSpPr>
          <p:cNvPr id="3" name="Content Placeholder 2"/>
          <p:cNvSpPr>
            <a:spLocks noGrp="1"/>
          </p:cNvSpPr>
          <p:nvPr>
            <p:ph idx="1"/>
          </p:nvPr>
        </p:nvSpPr>
        <p:spPr>
          <a:xfrm>
            <a:off x="457200" y="1417638"/>
            <a:ext cx="8229600" cy="4708525"/>
          </a:xfrm>
        </p:spPr>
        <p:txBody>
          <a:bodyPr/>
          <a:lstStyle/>
          <a:p>
            <a:r>
              <a:rPr lang="en-US" dirty="0"/>
              <a:t>To the Colossians, he wrote for them to be rooted in </a:t>
            </a:r>
            <a:r>
              <a:rPr lang="en-US" b="1" u="sng" dirty="0"/>
              <a:t>Christ</a:t>
            </a:r>
            <a:r>
              <a:rPr lang="en-US" dirty="0"/>
              <a:t>.  As Christians we should be solidly rooted in Christ and His love. </a:t>
            </a:r>
          </a:p>
          <a:p>
            <a:r>
              <a:rPr lang="en-US" dirty="0"/>
              <a:t>The word “grounded” comes from a word meaning “foundation”.  Our foundation is </a:t>
            </a:r>
            <a:r>
              <a:rPr lang="en-US" b="1" u="sng" dirty="0"/>
              <a:t>love</a:t>
            </a:r>
            <a:r>
              <a:rPr lang="en-US" dirty="0"/>
              <a:t>.</a:t>
            </a:r>
          </a:p>
          <a:p>
            <a:r>
              <a:rPr lang="en-US" dirty="0"/>
              <a:t>Paul wants us to understand the </a:t>
            </a:r>
            <a:r>
              <a:rPr lang="en-US" b="1" u="sng" dirty="0"/>
              <a:t>depth</a:t>
            </a:r>
            <a:r>
              <a:rPr lang="en-US" dirty="0"/>
              <a:t> of Christ’s love.  </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50071220"/>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97615</TotalTime>
  <Words>699</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The Letter to the Ephesians  Ephesians 3:14-21  I Bow My Knees</vt:lpstr>
      <vt:lpstr>Points to Consider</vt:lpstr>
      <vt:lpstr>Strengthened by God</vt:lpstr>
      <vt:lpstr>Strengthened by God</vt:lpstr>
      <vt:lpstr>Strengthened by God</vt:lpstr>
      <vt:lpstr>Strengthened by God</vt:lpstr>
      <vt:lpstr>Filled with God</vt:lpstr>
      <vt:lpstr>Filled with God</vt:lpstr>
      <vt:lpstr>Filled with God</vt:lpstr>
      <vt:lpstr>Filled with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92</cp:revision>
  <cp:lastPrinted>2017-11-19T12:57:43Z</cp:lastPrinted>
  <dcterms:created xsi:type="dcterms:W3CDTF">2017-01-05T18:31:03Z</dcterms:created>
  <dcterms:modified xsi:type="dcterms:W3CDTF">2017-11-19T12:57:46Z</dcterms:modified>
</cp:coreProperties>
</file>