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91" r:id="rId2"/>
    <p:sldId id="293" r:id="rId3"/>
    <p:sldId id="294" r:id="rId4"/>
    <p:sldId id="295" r:id="rId5"/>
    <p:sldId id="296" r:id="rId6"/>
    <p:sldId id="297" r:id="rId7"/>
    <p:sldId id="298" r:id="rId8"/>
    <p:sldId id="299" r:id="rId9"/>
    <p:sldId id="300" r:id="rId10"/>
    <p:sldId id="301" r:id="rId11"/>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80" autoAdjust="0"/>
  </p:normalViewPr>
  <p:slideViewPr>
    <p:cSldViewPr>
      <p:cViewPr varScale="1">
        <p:scale>
          <a:sx n="104" d="100"/>
          <a:sy n="104" d="100"/>
        </p:scale>
        <p:origin x="182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6725"/>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884613" y="1"/>
            <a:ext cx="297180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C0E74022-88B6-4BD3-9BF1-51DCA895BB13}" type="datetimeFigureOut">
              <a:rPr lang="en-US"/>
              <a:pPr>
                <a:defRPr/>
              </a:pPr>
              <a:t>11/5/2017</a:t>
            </a:fld>
            <a:endParaRPr lang="en-US"/>
          </a:p>
        </p:txBody>
      </p:sp>
      <p:sp>
        <p:nvSpPr>
          <p:cNvPr id="4" name="Footer Placeholder 3"/>
          <p:cNvSpPr>
            <a:spLocks noGrp="1"/>
          </p:cNvSpPr>
          <p:nvPr>
            <p:ph type="ftr" sz="quarter" idx="2"/>
          </p:nvPr>
        </p:nvSpPr>
        <p:spPr>
          <a:xfrm>
            <a:off x="0" y="8829676"/>
            <a:ext cx="2971800" cy="466725"/>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884613" y="8829676"/>
            <a:ext cx="297180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85FF1548-E202-4EE9-8B4D-F10B84CFAAF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6725"/>
          </a:xfrm>
          <a:prstGeom prst="rect">
            <a:avLst/>
          </a:prstGeom>
        </p:spPr>
        <p:txBody>
          <a:bodyPr vert="horz" lIns="91440" tIns="45720" rIns="91440" bIns="45720" rtlCol="0"/>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idx="1"/>
          </p:nvPr>
        </p:nvSpPr>
        <p:spPr>
          <a:xfrm>
            <a:off x="3884613" y="1"/>
            <a:ext cx="297180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15F29236-8DDA-4D0A-B7A0-F56A6824A5CB}" type="datetimeFigureOut">
              <a:rPr lang="en-US"/>
              <a:pPr>
                <a:defRPr/>
              </a:pPr>
              <a:t>11/5/2017</a:t>
            </a:fld>
            <a:endParaRPr lang="en-US" dirty="0"/>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473576"/>
            <a:ext cx="5486400" cy="3660775"/>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6"/>
            <a:ext cx="2971800" cy="466725"/>
          </a:xfrm>
          <a:prstGeom prst="rect">
            <a:avLst/>
          </a:prstGeom>
        </p:spPr>
        <p:txBody>
          <a:bodyPr vert="horz" lIns="91440" tIns="45720" rIns="91440" bIns="45720" rtlCol="0" anchor="b"/>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7" name="Slide Number Placeholder 6"/>
          <p:cNvSpPr>
            <a:spLocks noGrp="1"/>
          </p:cNvSpPr>
          <p:nvPr>
            <p:ph type="sldNum" sz="quarter" idx="5"/>
          </p:nvPr>
        </p:nvSpPr>
        <p:spPr>
          <a:xfrm>
            <a:off x="3884613" y="8829676"/>
            <a:ext cx="297180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3BFC9E5C-B1AC-489E-A843-917E023FDCA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C3F5644-26AE-4B1F-8476-FD33FC4364CA}"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631A01A-1110-4D14-A1F3-5905B79E8936}"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BFFA218-AA41-4E63-8372-EBBB36D0649B}"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896E64F-3042-4E1D-ACBA-5F435963B661}"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1D4E913-E107-4776-A5F6-D0D443917315}"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22A02B0-B405-4540-8687-250F15401D83}"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E7528C44-CA74-4DCF-8587-3BBAC3D40E87}"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0D0BAFD4-2AD0-4EDE-B24E-1ACFCA100615}"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DA949276-1BFC-4E96-AC2E-88B4AFFF12C9}"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FA4723D-BE8B-4CD5-B033-38049E2F31AA}"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1AF42AB-410D-4CF7-AC58-4CEDD17FC782}"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cs typeface="Arial" panose="020B0604020202020204" pitchFamily="34" charset="0"/>
              </a:defRPr>
            </a:lvl1pPr>
          </a:lstStyle>
          <a:p>
            <a:pPr>
              <a:defRPr/>
            </a:pPr>
            <a:fld id="{B31E64A7-E2AA-4235-8E19-9089993B07DA}" type="slidenum">
              <a:rPr lang="en-US" altLang="en-US"/>
              <a:pPr>
                <a:defRPr/>
              </a:pPr>
              <a:t>‹#›</a:t>
            </a:fld>
            <a:endParaRPr lang="en-US" altLang="en-US" dirty="0"/>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1"/>
          <p:cNvSpPr txBox="1">
            <a:spLocks noChangeArrowheads="1"/>
          </p:cNvSpPr>
          <p:nvPr/>
        </p:nvSpPr>
        <p:spPr bwMode="auto">
          <a:xfrm>
            <a:off x="381000" y="304800"/>
            <a:ext cx="8077200" cy="6001643"/>
          </a:xfrm>
          <a:prstGeom prst="rect">
            <a:avLst/>
          </a:prstGeom>
          <a:noFill/>
          <a:ln w="9525">
            <a:noFill/>
            <a:miter lim="800000"/>
            <a:headEnd/>
            <a:tailEnd/>
          </a:ln>
        </p:spPr>
        <p:txBody>
          <a:bodyPr>
            <a:spAutoFit/>
          </a:bodyPr>
          <a:lstStyle/>
          <a:p>
            <a:r>
              <a:rPr lang="en-US" sz="2400" b="1" dirty="0" err="1"/>
              <a:t>Heb</a:t>
            </a:r>
            <a:r>
              <a:rPr lang="en-US" sz="2400" b="1" dirty="0"/>
              <a:t> 9:11-15</a:t>
            </a:r>
            <a:r>
              <a:rPr lang="en-US" sz="2400" dirty="0"/>
              <a:t>  </a:t>
            </a:r>
            <a:r>
              <a:rPr lang="en-US" sz="2400" i="1" dirty="0"/>
              <a:t>But Christ came as High Priest of the good things to come, with the greater and more perfect tabernacle not made with hands, that is, not of this creation. 12 Not with the blood of goats and calves, but with His own blood He entered the Most Holy Place once for all, having obtained eternal redemption. 13 For if the blood of bulls and goats and the ashes of a heifer, sprinkling the unclean, sanctifies for the purifying of the flesh, 14 how much more shall the blood of Christ, who through the eternal Spirit offered Himself without spot to God, cleanse your conscience from dead works to serve the living God? 15 And for this reason He is the Mediator of the new covenant, by means of death, for the redemption of the transgressions under the first covenant, that those who are called may receive the promise of the eternal inheritance.</a:t>
            </a:r>
            <a:r>
              <a:rPr lang="en-US" sz="2400" dirty="0"/>
              <a:t> NKJV</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4000" dirty="0"/>
              <a:t>Boldness, Access, and Confidence</a:t>
            </a:r>
          </a:p>
        </p:txBody>
      </p:sp>
      <p:sp>
        <p:nvSpPr>
          <p:cNvPr id="3" name="Content Placeholder 2"/>
          <p:cNvSpPr>
            <a:spLocks noGrp="1"/>
          </p:cNvSpPr>
          <p:nvPr>
            <p:ph idx="1"/>
          </p:nvPr>
        </p:nvSpPr>
        <p:spPr>
          <a:xfrm>
            <a:off x="457200" y="1417638"/>
            <a:ext cx="8229600" cy="4708525"/>
          </a:xfrm>
        </p:spPr>
        <p:txBody>
          <a:bodyPr/>
          <a:lstStyle/>
          <a:p>
            <a:r>
              <a:rPr lang="en-US" dirty="0"/>
              <a:t>As redeemed members of the body of Christ we can come boldly before the throne of grace and obtain mercy and find grace that will </a:t>
            </a:r>
            <a:r>
              <a:rPr lang="en-US" b="1" u="sng" dirty="0"/>
              <a:t>help</a:t>
            </a:r>
            <a:r>
              <a:rPr lang="en-US" dirty="0"/>
              <a:t> us in our time of need.</a:t>
            </a:r>
          </a:p>
          <a:p>
            <a:r>
              <a:rPr lang="en-US" dirty="0"/>
              <a:t>We can boldly enter the Holiest and have </a:t>
            </a:r>
            <a:r>
              <a:rPr lang="en-US" b="1" u="sng" dirty="0"/>
              <a:t>access</a:t>
            </a:r>
            <a:r>
              <a:rPr lang="en-US" dirty="0"/>
              <a:t> to God.</a:t>
            </a:r>
          </a:p>
          <a:p>
            <a:r>
              <a:rPr lang="en-US" dirty="0"/>
              <a:t>We can do this with great </a:t>
            </a:r>
            <a:r>
              <a:rPr lang="en-US" b="1" u="sng" dirty="0"/>
              <a:t>confidence</a:t>
            </a:r>
            <a:r>
              <a:rPr lang="en-US" dirty="0"/>
              <a: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2903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a:xfrm>
            <a:off x="533400" y="1524000"/>
            <a:ext cx="8001000" cy="3962400"/>
          </a:xfrm>
        </p:spPr>
        <p:txBody>
          <a:bodyPr anchor="ctr"/>
          <a:lstStyle/>
          <a:p>
            <a:pPr eaLnBrk="1" hangingPunct="1"/>
            <a:r>
              <a:rPr lang="en-US" b="1" dirty="0"/>
              <a:t>The Letter to the Ephesians</a:t>
            </a:r>
            <a:br>
              <a:rPr lang="en-US" b="1" dirty="0"/>
            </a:br>
            <a:br>
              <a:rPr lang="en-US" b="1" dirty="0"/>
            </a:br>
            <a:r>
              <a:rPr lang="en-US" sz="4000" b="1" dirty="0" err="1"/>
              <a:t>Ephesians</a:t>
            </a:r>
            <a:r>
              <a:rPr lang="en-US" sz="4000" b="1" dirty="0"/>
              <a:t> 3:1-13</a:t>
            </a:r>
            <a:br>
              <a:rPr lang="en-US" sz="4000" b="1" dirty="0"/>
            </a:br>
            <a:br>
              <a:rPr lang="en-US" sz="4000" b="1" dirty="0"/>
            </a:br>
            <a:r>
              <a:rPr lang="en-US" sz="4000" b="1" dirty="0"/>
              <a:t>The Mystery Revealed</a:t>
            </a:r>
            <a:endParaRPr lang="en-US"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a:t>Points to Consider</a:t>
            </a:r>
          </a:p>
        </p:txBody>
      </p:sp>
      <p:sp>
        <p:nvSpPr>
          <p:cNvPr id="3" name="Content Placeholder 2"/>
          <p:cNvSpPr>
            <a:spLocks noGrp="1"/>
          </p:cNvSpPr>
          <p:nvPr>
            <p:ph idx="1"/>
          </p:nvPr>
        </p:nvSpPr>
        <p:spPr>
          <a:xfrm>
            <a:off x="457200" y="1417638"/>
            <a:ext cx="8229600" cy="4708525"/>
          </a:xfrm>
        </p:spPr>
        <p:txBody>
          <a:bodyPr/>
          <a:lstStyle/>
          <a:p>
            <a:r>
              <a:rPr lang="en-US" dirty="0"/>
              <a:t>God’s plan included Paul suffering for the Gentiles</a:t>
            </a:r>
          </a:p>
          <a:p>
            <a:r>
              <a:rPr lang="en-US" dirty="0"/>
              <a:t>God’s plan manifested His wisdom to those in the heavenly places</a:t>
            </a:r>
          </a:p>
          <a:p>
            <a:r>
              <a:rPr lang="en-US" dirty="0"/>
              <a:t>As a result, we have boldness, access, and confidence.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dirty="0"/>
              <a:t>Paul Suffered for the Gentiles</a:t>
            </a:r>
          </a:p>
        </p:txBody>
      </p:sp>
      <p:sp>
        <p:nvSpPr>
          <p:cNvPr id="3" name="Content Placeholder 2"/>
          <p:cNvSpPr>
            <a:spLocks noGrp="1"/>
          </p:cNvSpPr>
          <p:nvPr>
            <p:ph idx="1"/>
          </p:nvPr>
        </p:nvSpPr>
        <p:spPr>
          <a:xfrm>
            <a:off x="457200" y="1417638"/>
            <a:ext cx="8229600" cy="4708525"/>
          </a:xfrm>
        </p:spPr>
        <p:txBody>
          <a:bodyPr/>
          <a:lstStyle/>
          <a:p>
            <a:r>
              <a:rPr lang="en-US" dirty="0"/>
              <a:t>Since the Gentiles were fellow heirs, fellow </a:t>
            </a:r>
            <a:r>
              <a:rPr lang="en-US" b="1" u="sng" dirty="0"/>
              <a:t>citizens</a:t>
            </a:r>
            <a:r>
              <a:rPr lang="en-US" dirty="0"/>
              <a:t>, members of the same family, and stones being built into a dwelling place of God, Paul became a prisoner for the sake of the Gentiles.</a:t>
            </a:r>
          </a:p>
          <a:p>
            <a:r>
              <a:rPr lang="en-US" dirty="0"/>
              <a:t>Paul was in prison, due to his sharing the gospel with the </a:t>
            </a:r>
            <a:r>
              <a:rPr lang="en-US" b="1" u="sng" dirty="0"/>
              <a:t>Gentiles</a:t>
            </a:r>
            <a:r>
              <a:rPr lang="en-US" dirty="0"/>
              <a:t>, when he wrote this letter.</a:t>
            </a:r>
          </a:p>
          <a:p>
            <a:endParaRPr lang="en-US" dirty="0"/>
          </a:p>
          <a:p>
            <a:endParaRPr lang="en-US" dirty="0"/>
          </a:p>
        </p:txBody>
      </p:sp>
    </p:spTree>
    <p:extLst>
      <p:ext uri="{BB962C8B-B14F-4D97-AF65-F5344CB8AC3E}">
        <p14:creationId xmlns:p14="http://schemas.microsoft.com/office/powerpoint/2010/main" val="153694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dirty="0"/>
              <a:t>Paul Suffered for the Gentiles</a:t>
            </a:r>
          </a:p>
        </p:txBody>
      </p:sp>
      <p:sp>
        <p:nvSpPr>
          <p:cNvPr id="3" name="Content Placeholder 2"/>
          <p:cNvSpPr>
            <a:spLocks noGrp="1"/>
          </p:cNvSpPr>
          <p:nvPr>
            <p:ph idx="1"/>
          </p:nvPr>
        </p:nvSpPr>
        <p:spPr>
          <a:xfrm>
            <a:off x="457200" y="1417638"/>
            <a:ext cx="8229600" cy="4708525"/>
          </a:xfrm>
        </p:spPr>
        <p:txBody>
          <a:bodyPr/>
          <a:lstStyle/>
          <a:p>
            <a:r>
              <a:rPr lang="en-US" sz="2600" dirty="0"/>
              <a:t>The mystery referred to in Ephesians 3:3-6 was that the Gentiles were fellow heirs, of the same body, and partakers of the same promise in Christ through the </a:t>
            </a:r>
            <a:r>
              <a:rPr lang="en-US" sz="2600" b="1" u="sng" dirty="0"/>
              <a:t>gospel</a:t>
            </a:r>
            <a:r>
              <a:rPr lang="en-US" sz="2600" dirty="0"/>
              <a:t>.</a:t>
            </a:r>
          </a:p>
          <a:p>
            <a:r>
              <a:rPr lang="en-US" sz="2600" dirty="0"/>
              <a:t> Although there were mentions of this throughout the Old Testament, it was hidden from the Jews until God decided to reveal it through the </a:t>
            </a:r>
            <a:r>
              <a:rPr lang="en-US" sz="2600" b="1" u="sng" dirty="0"/>
              <a:t>Apostles</a:t>
            </a:r>
            <a:r>
              <a:rPr lang="en-US" sz="2600" dirty="0"/>
              <a:t>.</a:t>
            </a:r>
          </a:p>
          <a:p>
            <a:r>
              <a:rPr lang="en-US" sz="2600" dirty="0"/>
              <a:t>Paul reassured the Gentiles, who may have been feeling responsible for Paul’s imprisonment, that God showed him grace and was </a:t>
            </a:r>
            <a:r>
              <a:rPr lang="en-US" sz="2600" b="1" u="sng" dirty="0"/>
              <a:t>working</a:t>
            </a:r>
            <a:r>
              <a:rPr lang="en-US" sz="2600" dirty="0"/>
              <a:t> through him.</a:t>
            </a:r>
          </a:p>
          <a:p>
            <a:endParaRPr lang="en-US" sz="2800" dirty="0"/>
          </a:p>
          <a:p>
            <a:pPr marL="0" indent="0">
              <a:buNone/>
            </a:pPr>
            <a:endParaRPr lang="en-US" dirty="0"/>
          </a:p>
        </p:txBody>
      </p:sp>
    </p:spTree>
    <p:extLst>
      <p:ext uri="{BB962C8B-B14F-4D97-AF65-F5344CB8AC3E}">
        <p14:creationId xmlns:p14="http://schemas.microsoft.com/office/powerpoint/2010/main" val="3622240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dirty="0"/>
              <a:t>God’s Wisdom Manifested </a:t>
            </a:r>
          </a:p>
        </p:txBody>
      </p:sp>
      <p:sp>
        <p:nvSpPr>
          <p:cNvPr id="3" name="Content Placeholder 2"/>
          <p:cNvSpPr>
            <a:spLocks noGrp="1"/>
          </p:cNvSpPr>
          <p:nvPr>
            <p:ph idx="1"/>
          </p:nvPr>
        </p:nvSpPr>
        <p:spPr>
          <a:xfrm>
            <a:off x="457200" y="1417638"/>
            <a:ext cx="8229600" cy="4708525"/>
          </a:xfrm>
        </p:spPr>
        <p:txBody>
          <a:bodyPr/>
          <a:lstStyle/>
          <a:p>
            <a:r>
              <a:rPr lang="en-US" sz="2600" dirty="0"/>
              <a:t>Paul was preaching the </a:t>
            </a:r>
            <a:r>
              <a:rPr lang="en-US" sz="2600" b="1" u="sng" dirty="0"/>
              <a:t>unsearchable</a:t>
            </a:r>
            <a:r>
              <a:rPr lang="en-US" sz="2600" dirty="0"/>
              <a:t> riches of Christ to the Gentiles. In Ephesians 1:7 we are told that redemption and forgiveness is “according to the riches of His grace.” </a:t>
            </a:r>
          </a:p>
          <a:p>
            <a:r>
              <a:rPr lang="en-US" sz="2600" dirty="0"/>
              <a:t>The word translated “unsearchable” in Ephesians 3:8 is translated “</a:t>
            </a:r>
            <a:r>
              <a:rPr lang="en-US" sz="2600" b="1" u="sng" dirty="0"/>
              <a:t>past</a:t>
            </a:r>
            <a:r>
              <a:rPr lang="en-US" sz="2600" dirty="0"/>
              <a:t> finding out” in Romans 11:33.</a:t>
            </a:r>
          </a:p>
          <a:p>
            <a:r>
              <a:rPr lang="en-US" sz="2800" dirty="0"/>
              <a:t>Paul’s preaching was centered around making all people understand the </a:t>
            </a:r>
            <a:r>
              <a:rPr lang="en-US" sz="2800" b="1" u="sng" dirty="0"/>
              <a:t>mystery</a:t>
            </a:r>
            <a:r>
              <a:rPr lang="en-US" sz="2800" dirty="0"/>
              <a:t> that had been hidden since the beginning of time. </a:t>
            </a:r>
          </a:p>
          <a:p>
            <a:endParaRPr lang="en-US" sz="2800" dirty="0"/>
          </a:p>
          <a:p>
            <a:pPr marL="0" indent="0">
              <a:buNone/>
            </a:pPr>
            <a:endParaRPr lang="en-US" dirty="0"/>
          </a:p>
        </p:txBody>
      </p:sp>
    </p:spTree>
    <p:extLst>
      <p:ext uri="{BB962C8B-B14F-4D97-AF65-F5344CB8AC3E}">
        <p14:creationId xmlns:p14="http://schemas.microsoft.com/office/powerpoint/2010/main" val="3536972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dirty="0"/>
              <a:t>God’s Wisdom Manifested </a:t>
            </a:r>
          </a:p>
        </p:txBody>
      </p:sp>
      <p:sp>
        <p:nvSpPr>
          <p:cNvPr id="3" name="Content Placeholder 2"/>
          <p:cNvSpPr>
            <a:spLocks noGrp="1"/>
          </p:cNvSpPr>
          <p:nvPr>
            <p:ph idx="1"/>
          </p:nvPr>
        </p:nvSpPr>
        <p:spPr>
          <a:xfrm>
            <a:off x="457200" y="1417638"/>
            <a:ext cx="8229600" cy="4708525"/>
          </a:xfrm>
        </p:spPr>
        <p:txBody>
          <a:bodyPr/>
          <a:lstStyle/>
          <a:p>
            <a:r>
              <a:rPr lang="en-US" sz="2800" dirty="0"/>
              <a:t>The “heavenly places” is the </a:t>
            </a:r>
            <a:r>
              <a:rPr lang="en-US" sz="2800" b="1" u="sng" dirty="0"/>
              <a:t>spiritual</a:t>
            </a:r>
            <a:r>
              <a:rPr lang="en-US" sz="2800" dirty="0"/>
              <a:t> realm where spiritual beings live.</a:t>
            </a:r>
          </a:p>
          <a:p>
            <a:r>
              <a:rPr lang="en-US" sz="2800" dirty="0"/>
              <a:t>Ephesians 4:7 talks about that in the age to </a:t>
            </a:r>
            <a:r>
              <a:rPr lang="en-US" sz="2800" b="1" u="sng" dirty="0"/>
              <a:t>come</a:t>
            </a:r>
            <a:r>
              <a:rPr lang="en-US" sz="2800" dirty="0"/>
              <a:t> God will show the exceeding riches of His grace toward those in Christ Jesus.</a:t>
            </a:r>
          </a:p>
          <a:p>
            <a:r>
              <a:rPr lang="en-US" sz="2800" dirty="0"/>
              <a:t>The manifold wisdom of God was not fully revealed to the principalities and powers in the heavenly places until Christ died and the </a:t>
            </a:r>
            <a:r>
              <a:rPr lang="en-US" sz="2800" b="1" u="sng" dirty="0"/>
              <a:t>church</a:t>
            </a:r>
            <a:r>
              <a:rPr lang="en-US" sz="2800" dirty="0"/>
              <a:t> was established. </a:t>
            </a:r>
          </a:p>
          <a:p>
            <a:pPr marL="0" indent="0">
              <a:buNone/>
            </a:pPr>
            <a:endParaRPr lang="en-US" dirty="0"/>
          </a:p>
        </p:txBody>
      </p:sp>
    </p:spTree>
    <p:extLst>
      <p:ext uri="{BB962C8B-B14F-4D97-AF65-F5344CB8AC3E}">
        <p14:creationId xmlns:p14="http://schemas.microsoft.com/office/powerpoint/2010/main" val="1565917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dirty="0"/>
              <a:t>God’s Wisdom Manifested </a:t>
            </a:r>
          </a:p>
        </p:txBody>
      </p:sp>
      <p:sp>
        <p:nvSpPr>
          <p:cNvPr id="3" name="Content Placeholder 2"/>
          <p:cNvSpPr>
            <a:spLocks noGrp="1"/>
          </p:cNvSpPr>
          <p:nvPr>
            <p:ph idx="1"/>
          </p:nvPr>
        </p:nvSpPr>
        <p:spPr>
          <a:xfrm>
            <a:off x="457200" y="1417638"/>
            <a:ext cx="8229600" cy="4708525"/>
          </a:xfrm>
        </p:spPr>
        <p:txBody>
          <a:bodyPr/>
          <a:lstStyle/>
          <a:p>
            <a:r>
              <a:rPr lang="en-US" dirty="0"/>
              <a:t>The Lord added to the church daily those who were being </a:t>
            </a:r>
            <a:r>
              <a:rPr lang="en-US" b="1" u="sng" dirty="0"/>
              <a:t>saved</a:t>
            </a:r>
            <a:r>
              <a:rPr lang="en-US" dirty="0"/>
              <a:t>.</a:t>
            </a:r>
          </a:p>
          <a:p>
            <a:r>
              <a:rPr lang="en-US" dirty="0"/>
              <a:t>The universal church is made up of saved or </a:t>
            </a:r>
            <a:r>
              <a:rPr lang="en-US" b="1" u="sng" dirty="0"/>
              <a:t>redeemed</a:t>
            </a:r>
            <a:r>
              <a:rPr lang="en-US" dirty="0"/>
              <a:t> people.</a:t>
            </a:r>
          </a:p>
          <a:p>
            <a:r>
              <a:rPr lang="en-US" b="1" u="sng" dirty="0"/>
              <a:t>Men</a:t>
            </a:r>
            <a:r>
              <a:rPr lang="en-US" dirty="0"/>
              <a:t> glorify God when we do good works.</a:t>
            </a:r>
          </a:p>
          <a:p>
            <a:r>
              <a:rPr lang="en-US" b="1" u="sng" dirty="0"/>
              <a:t>All</a:t>
            </a:r>
            <a:r>
              <a:rPr lang="en-US" dirty="0"/>
              <a:t> people will know that we follow Jesus when we love one another.</a:t>
            </a:r>
          </a:p>
          <a:p>
            <a:endParaRPr lang="en-US" dirty="0"/>
          </a:p>
          <a:p>
            <a:pPr marL="0" indent="0">
              <a:buNone/>
            </a:pPr>
            <a:endParaRPr lang="en-US" dirty="0"/>
          </a:p>
        </p:txBody>
      </p:sp>
    </p:spTree>
    <p:extLst>
      <p:ext uri="{BB962C8B-B14F-4D97-AF65-F5344CB8AC3E}">
        <p14:creationId xmlns:p14="http://schemas.microsoft.com/office/powerpoint/2010/main" val="1651481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dirty="0"/>
              <a:t>God’s Wisdom Manifested </a:t>
            </a:r>
          </a:p>
        </p:txBody>
      </p:sp>
      <p:sp>
        <p:nvSpPr>
          <p:cNvPr id="3" name="Content Placeholder 2"/>
          <p:cNvSpPr>
            <a:spLocks noGrp="1"/>
          </p:cNvSpPr>
          <p:nvPr>
            <p:ph idx="1"/>
          </p:nvPr>
        </p:nvSpPr>
        <p:spPr>
          <a:xfrm>
            <a:off x="457200" y="1417638"/>
            <a:ext cx="8229600" cy="4708525"/>
          </a:xfrm>
        </p:spPr>
        <p:txBody>
          <a:bodyPr/>
          <a:lstStyle/>
          <a:p>
            <a:r>
              <a:rPr lang="en-US" dirty="0"/>
              <a:t>The redemption of sins also extended to the transgressions done under the </a:t>
            </a:r>
            <a:r>
              <a:rPr lang="en-US" b="1" u="sng" dirty="0"/>
              <a:t>first</a:t>
            </a:r>
            <a:r>
              <a:rPr lang="en-US" dirty="0"/>
              <a:t> covenant.</a:t>
            </a:r>
          </a:p>
          <a:p>
            <a:r>
              <a:rPr lang="en-US" dirty="0"/>
              <a:t>God’s </a:t>
            </a:r>
            <a:r>
              <a:rPr lang="en-US" b="1" u="sng" dirty="0"/>
              <a:t>redemption</a:t>
            </a:r>
            <a:r>
              <a:rPr lang="en-US" dirty="0"/>
              <a:t> of sinners and taking them out of the kingdom of darkness and putting them into the kingdom of light is what shows God’s wisdom to the principalities and powers in the heavenly places.</a:t>
            </a:r>
          </a:p>
          <a:p>
            <a:pPr marL="0" indent="0">
              <a:buNone/>
            </a:pPr>
            <a:endParaRPr lang="en-US" dirty="0"/>
          </a:p>
        </p:txBody>
      </p:sp>
    </p:spTree>
    <p:extLst>
      <p:ext uri="{BB962C8B-B14F-4D97-AF65-F5344CB8AC3E}">
        <p14:creationId xmlns:p14="http://schemas.microsoft.com/office/powerpoint/2010/main" val="2404166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97593</TotalTime>
  <Words>622</Words>
  <Application>Microsoft Office PowerPoint</Application>
  <PresentationFormat>On-screen Show (4:3)</PresentationFormat>
  <Paragraphs>33</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Default Design</vt:lpstr>
      <vt:lpstr>PowerPoint Presentation</vt:lpstr>
      <vt:lpstr>The Letter to the Ephesians  Ephesians 3:1-13  The Mystery Revealed</vt:lpstr>
      <vt:lpstr>Points to Consider</vt:lpstr>
      <vt:lpstr>Paul Suffered for the Gentiles</vt:lpstr>
      <vt:lpstr>Paul Suffered for the Gentiles</vt:lpstr>
      <vt:lpstr>God’s Wisdom Manifested </vt:lpstr>
      <vt:lpstr>God’s Wisdom Manifested </vt:lpstr>
      <vt:lpstr>God’s Wisdom Manifested </vt:lpstr>
      <vt:lpstr>God’s Wisdom Manifested </vt:lpstr>
      <vt:lpstr>Boldness, Access, and Confidence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1:1-11</dc:title>
  <dc:creator>Dwayne Gandy</dc:creator>
  <cp:lastModifiedBy>Dwayne Gandy</cp:lastModifiedBy>
  <cp:revision>89</cp:revision>
  <cp:lastPrinted>2017-11-12T12:54:41Z</cp:lastPrinted>
  <dcterms:created xsi:type="dcterms:W3CDTF">2017-01-05T18:31:03Z</dcterms:created>
  <dcterms:modified xsi:type="dcterms:W3CDTF">2017-11-12T13:14:11Z</dcterms:modified>
</cp:coreProperties>
</file>