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15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78FDE3-87AF-4238-9F4E-76348F9171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5E8763-BA7B-40BD-A3C7-A43BFB7FB8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68E36-9337-4B99-B720-23DA9D1D62D8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C99FD-470B-40FB-A3FB-1EC65EEA1B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DAB03-B026-41E8-8A71-515A5C5717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385AF-38C5-4D28-9029-21277B724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34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2373-6A9D-47BC-8410-E99A042F5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B9500-7500-4C63-832E-8F4164A65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168D3-0CD7-4D41-8B6C-0E02AB35A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549F7-F729-4781-B477-F2652F01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DE022-CBCA-4C12-B9BD-326B8BF6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DC2F-D6CB-49F3-9B6E-FF61C8B3DA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35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67F4C-5B1A-4302-8B20-5A58FE65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84B9A-DE8B-4A7E-B6C4-779F0D0AC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A3A7E-EB58-431B-912F-CC2B1CF2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BF52C-BC73-4A49-A202-3B024C7D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C9BDC-A9E8-4059-BB2C-F09F8F1A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3BE0-FA4D-400C-8A00-EAFF7C73CD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01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A4D64-B016-424A-B04D-3D5D8B9BC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FCFED-A51D-45FD-AD7E-A2C2D35D5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53892-674B-4644-9486-97FB30736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CED27-240B-42A3-A6B2-AE295902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0CF28-ACFE-457F-8B10-0BCF85E6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37DC-20B7-46ED-B268-49D6137F38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01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A3C05-7F7A-4237-B25C-A29858AC7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7E9FC-896B-40FE-AC59-F948F01CA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C747-14F9-4831-9A1E-E80EA4D8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882B0-6AA1-45AE-BC2C-C429575A5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7DA39-9C87-40AC-B536-860457C1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A313-6C6C-4071-82A0-B842AF5799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53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0B7F-2030-4B20-8B90-AA9C024F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16E50-49D3-4418-9F80-60CF0F2B4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71DA7-B812-4C38-9EE1-10682F9A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CC6D7-6325-4B75-B31B-9C8C8B39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84F5C-EF85-4958-A583-37914891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1B49-7042-4146-88C0-4D723A517B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68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B3F6-467C-4B93-B1BF-01C08E96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D1FA2-56DF-48E9-8A7C-C6A552EBA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4EAB1-6FA9-4496-BB91-A312E00DB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BEC79-F72F-4662-87F5-F697C8CE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0D0F4-276F-443A-B5D0-8279D0BED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60D14-4C13-4B3F-A4EF-FE230778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487F-F122-4A11-B858-939C231C3E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7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8C89-BC1A-4B80-9B7F-FC71A4B9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BE17F-5157-481E-B0AE-04A35CD63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9E90D-568D-43F0-B288-B6F74112A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EB83C-C06C-41F0-8ADC-51B7B8C78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4E3729-9DDB-4BDA-A056-851B09EF9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BBF3C-F4D9-4ACA-B301-C5895773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868B2-8BD0-47A3-B9F3-0863AF26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98264-A3FC-4539-9435-DF62A7C9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6E578-122B-4EEA-95FD-595329FB29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9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F6CA-CF33-4201-920D-AA971F7B8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9C90ED-E430-409B-86F7-ED7B09E0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0B439-01AD-4208-9A91-52574766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E819C-6946-49B6-A2C3-5363F229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A1C7-22B3-4D54-B9C1-8BAB2AA01B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44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43837A-EEB5-4535-BFD9-8907F617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F9FF18-8C23-49FA-9793-0B697988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6449F-3A53-4B33-957B-FBFB901B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74F-1A01-4D51-A1AC-6671737896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94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4FC2E-7E60-495D-AC3B-2D6BFFC08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BE56D-C5FF-49D0-80C8-F0F1F3638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15EE3-8BC7-450C-A2DA-E695A5D8C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3BBC5-A714-42CC-8609-8ADB435F7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92A1C-49F0-4C73-9334-940A2C65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B5A6C-B077-4088-9985-51A0F082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13B84-B5AB-4CB5-A641-3C466D6605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27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C0D0-2093-4DC0-B2A6-F4252D25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AAACB-9D49-408A-A686-5AF8B1510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7AEB8-8A37-4870-A7F4-D952E1F4F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5A1DC-79AF-4E91-8512-587112B6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8966B-4100-4BC6-A81D-D61C1DD7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78C04-60EA-4569-A1AC-23909417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2B42-246E-45C2-AFC5-AC2279C3C8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03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D3AA5-C15C-4F13-9A12-AD98815C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CFD9B-B99E-465C-8820-3213CF53A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E08BA-1BED-4998-A0E1-20E9CAC12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8D133-B017-4E72-BDB5-964508183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A0210-9471-4504-859B-3E92A23B2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57BC-37CC-47DB-A13A-96FF988D62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67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9C7AC68-CEFC-443F-8D85-C993CC1D7A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7200" b="1" dirty="0"/>
              <a:t>Repentance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9B2F3DA-7038-4327-899E-E4540576B1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/>
              <a:t>Who Needs It?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C7CD713-F752-427D-85AC-F1C8629A0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What We Have Learned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0639FB0-C6B5-4C90-A4CF-EE427CE8A8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600" dirty="0">
                <a:cs typeface="Times New Roman" panose="02020603050405020304" pitchFamily="18" charset="0"/>
              </a:rPr>
              <a:t>Those who were </a:t>
            </a:r>
            <a:r>
              <a:rPr lang="en-US" altLang="en-US" sz="3600" u="sng" dirty="0">
                <a:cs typeface="Times New Roman" panose="02020603050405020304" pitchFamily="18" charset="0"/>
              </a:rPr>
              <a:t>sorry</a:t>
            </a:r>
            <a:r>
              <a:rPr lang="en-US" altLang="en-US" sz="3600" dirty="0">
                <a:cs typeface="Times New Roman" panose="02020603050405020304" pitchFamily="18" charset="0"/>
              </a:rPr>
              <a:t> had need to repent because they had left the Lord.</a:t>
            </a:r>
          </a:p>
          <a:p>
            <a:pPr algn="just"/>
            <a:r>
              <a:rPr lang="en-US" altLang="en-US" sz="3600" dirty="0">
                <a:cs typeface="Times New Roman" panose="02020603050405020304" pitchFamily="18" charset="0"/>
              </a:rPr>
              <a:t>Repentance is a change of </a:t>
            </a:r>
            <a:r>
              <a:rPr lang="en-US" altLang="en-US" sz="3600" u="sng" dirty="0">
                <a:cs typeface="Times New Roman" panose="02020603050405020304" pitchFamily="18" charset="0"/>
              </a:rPr>
              <a:t>mind (heart</a:t>
            </a:r>
            <a:r>
              <a:rPr lang="en-US" altLang="en-US" sz="3600" dirty="0">
                <a:cs typeface="Times New Roman" panose="02020603050405020304" pitchFamily="18" charset="0"/>
              </a:rPr>
              <a:t>).  </a:t>
            </a:r>
          </a:p>
          <a:p>
            <a:pPr algn="just"/>
            <a:r>
              <a:rPr lang="en-US" altLang="en-US" sz="3600" u="sng" dirty="0">
                <a:cs typeface="Times New Roman" panose="02020603050405020304" pitchFamily="18" charset="0"/>
              </a:rPr>
              <a:t>Godly</a:t>
            </a:r>
            <a:r>
              <a:rPr lang="en-US" altLang="en-US" sz="3600" dirty="0">
                <a:cs typeface="Times New Roman" panose="02020603050405020304" pitchFamily="18" charset="0"/>
              </a:rPr>
              <a:t> sorrow motivates repentance.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2D34189-9615-4C3E-802C-83EA5B200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What We Have Learned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1CC552D-2D5D-43F0-9576-8CD7BE9665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600" dirty="0">
                <a:cs typeface="Times New Roman" panose="02020603050405020304" pitchFamily="18" charset="0"/>
              </a:rPr>
              <a:t>Repentance produces a </a:t>
            </a:r>
            <a:r>
              <a:rPr lang="en-US" altLang="en-US" sz="3600" u="sng" dirty="0">
                <a:cs typeface="Times New Roman" panose="02020603050405020304" pitchFamily="18" charset="0"/>
              </a:rPr>
              <a:t>change</a:t>
            </a:r>
            <a:r>
              <a:rPr lang="en-US" altLang="en-US" sz="3600" dirty="0">
                <a:cs typeface="Times New Roman" panose="02020603050405020304" pitchFamily="18" charset="0"/>
              </a:rPr>
              <a:t> in the way we live.</a:t>
            </a:r>
          </a:p>
          <a:p>
            <a:pPr algn="just"/>
            <a:r>
              <a:rPr lang="en-US" altLang="en-US" sz="3600" dirty="0">
                <a:cs typeface="Times New Roman" panose="02020603050405020304" pitchFamily="18" charset="0"/>
              </a:rPr>
              <a:t>Repentance is done </a:t>
            </a:r>
            <a:r>
              <a:rPr lang="en-US" altLang="en-US" sz="3600" u="sng" dirty="0">
                <a:cs typeface="Times New Roman" panose="02020603050405020304" pitchFamily="18" charset="0"/>
              </a:rPr>
              <a:t>throughout</a:t>
            </a:r>
            <a:r>
              <a:rPr lang="en-US" altLang="en-US" sz="3600" dirty="0">
                <a:cs typeface="Times New Roman" panose="02020603050405020304" pitchFamily="18" charset="0"/>
              </a:rPr>
              <a:t> life.</a:t>
            </a:r>
          </a:p>
          <a:p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1ACDEFF-2D44-4218-B6E1-3F31D9888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Points to Consider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E35A174-3CEA-47E1-AB61-FA9B7E8935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/>
              <a:t>The Call for Repentance</a:t>
            </a:r>
          </a:p>
          <a:p>
            <a:r>
              <a:rPr lang="en-US" altLang="en-US" sz="4000" dirty="0"/>
              <a:t>What is Repentance</a:t>
            </a:r>
          </a:p>
          <a:p>
            <a:r>
              <a:rPr lang="en-US" altLang="en-US" sz="4000" dirty="0"/>
              <a:t>When is Repentance Necessary?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FC4E781-8842-49B8-97CB-BA0C965EE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The Call for Repentance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8E1FDCC-0F3C-41F2-86F6-D61AB3D56E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>
                <a:cs typeface="Times New Roman" panose="02020603050405020304" pitchFamily="18" charset="0"/>
              </a:rPr>
              <a:t>John preached that people should </a:t>
            </a:r>
            <a:r>
              <a:rPr lang="en-US" altLang="en-US" sz="3200" u="sng" dirty="0">
                <a:cs typeface="Times New Roman" panose="02020603050405020304" pitchFamily="18" charset="0"/>
              </a:rPr>
              <a:t>repent </a:t>
            </a:r>
            <a:r>
              <a:rPr lang="en-US" altLang="en-US" sz="3200" dirty="0">
                <a:cs typeface="Times New Roman" panose="02020603050405020304" pitchFamily="18" charset="0"/>
              </a:rPr>
              <a:t>because the kingdom of heaven was at hand.</a:t>
            </a:r>
          </a:p>
          <a:p>
            <a:r>
              <a:rPr lang="en-US" altLang="en-US" sz="3200" dirty="0">
                <a:cs typeface="Times New Roman" panose="02020603050405020304" pitchFamily="18" charset="0"/>
              </a:rPr>
              <a:t>John told the Pharisees that they needed to </a:t>
            </a:r>
            <a:r>
              <a:rPr lang="en-US" altLang="en-US" sz="3200" u="sng" dirty="0">
                <a:cs typeface="Times New Roman" panose="02020603050405020304" pitchFamily="18" charset="0"/>
              </a:rPr>
              <a:t>“prove”</a:t>
            </a:r>
            <a:r>
              <a:rPr lang="en-US" altLang="en-US" sz="3200" dirty="0">
                <a:cs typeface="Times New Roman" panose="02020603050405020304" pitchFamily="18" charset="0"/>
              </a:rPr>
              <a:t> their repentance.</a:t>
            </a:r>
          </a:p>
          <a:p>
            <a:r>
              <a:rPr lang="en-US" altLang="en-US" sz="3200" dirty="0">
                <a:cs typeface="Times New Roman" panose="02020603050405020304" pitchFamily="18" charset="0"/>
              </a:rPr>
              <a:t>Jesus began preaching </a:t>
            </a:r>
            <a:r>
              <a:rPr lang="en-US" altLang="en-US" sz="3200" u="sng" dirty="0">
                <a:cs typeface="Times New Roman" panose="02020603050405020304" pitchFamily="18" charset="0"/>
              </a:rPr>
              <a:t>repentance</a:t>
            </a:r>
            <a:r>
              <a:rPr lang="en-US" altLang="en-US" sz="3200" dirty="0">
                <a:cs typeface="Times New Roman" panose="02020603050405020304" pitchFamily="18" charset="0"/>
              </a:rPr>
              <a:t> right before He called His apostles.</a:t>
            </a:r>
          </a:p>
          <a:p>
            <a:endParaRPr lang="en-US" altLang="en-US" sz="3200" dirty="0">
              <a:cs typeface="Times New Roman" panose="02020603050405020304" pitchFamily="18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4179629-A0B4-4BCF-A769-66787996F8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Jesus Wanted Repentance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DD9730D-4BE9-4A37-A58F-B25D3A38BB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543800" cy="45720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3200" dirty="0">
                <a:cs typeface="Times New Roman" panose="02020603050405020304" pitchFamily="18" charset="0"/>
              </a:rPr>
              <a:t>One of the reasons Jesus came to this earth was to call </a:t>
            </a:r>
            <a:r>
              <a:rPr lang="en-US" altLang="en-US" sz="3200" u="sng" dirty="0">
                <a:cs typeface="Times New Roman" panose="02020603050405020304" pitchFamily="18" charset="0"/>
              </a:rPr>
              <a:t>sinners </a:t>
            </a:r>
            <a:r>
              <a:rPr lang="en-US" altLang="en-US" sz="3200" dirty="0">
                <a:cs typeface="Times New Roman" panose="02020603050405020304" pitchFamily="18" charset="0"/>
              </a:rPr>
              <a:t>to repentance.</a:t>
            </a:r>
          </a:p>
          <a:p>
            <a:pPr algn="just"/>
            <a:r>
              <a:rPr lang="en-US" altLang="en-US" sz="3200" dirty="0">
                <a:cs typeface="Times New Roman" panose="02020603050405020304" pitchFamily="18" charset="0"/>
              </a:rPr>
              <a:t>It is necessary for </a:t>
            </a:r>
            <a:r>
              <a:rPr lang="en-US" altLang="en-US" sz="3200" u="sng" dirty="0">
                <a:cs typeface="Times New Roman" panose="02020603050405020304" pitchFamily="18" charset="0"/>
              </a:rPr>
              <a:t>repentance </a:t>
            </a:r>
            <a:r>
              <a:rPr lang="en-US" altLang="en-US" sz="3200" dirty="0">
                <a:cs typeface="Times New Roman" panose="02020603050405020304" pitchFamily="18" charset="0"/>
              </a:rPr>
              <a:t>and remission of sins to be preached to all nations.</a:t>
            </a:r>
          </a:p>
          <a:p>
            <a:pPr algn="just"/>
            <a:r>
              <a:rPr lang="en-US" altLang="en-US" sz="3200" dirty="0">
                <a:cs typeface="Times New Roman" panose="02020603050405020304" pitchFamily="18" charset="0"/>
              </a:rPr>
              <a:t>This is part of the </a:t>
            </a:r>
            <a:r>
              <a:rPr lang="en-US" altLang="en-US" sz="3200" u="sng" dirty="0">
                <a:cs typeface="Times New Roman" panose="02020603050405020304" pitchFamily="18" charset="0"/>
              </a:rPr>
              <a:t>great </a:t>
            </a:r>
            <a:r>
              <a:rPr lang="en-US" altLang="en-US" sz="3200" dirty="0">
                <a:cs typeface="Times New Roman" panose="02020603050405020304" pitchFamily="18" charset="0"/>
              </a:rPr>
              <a:t>commission.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1A96392-51F6-4B75-B8A3-7FDBB56F8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800" b="1" dirty="0"/>
              <a:t>The Apostles Preached Repentance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23C96B-6239-4AB6-9289-1D79D04E13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600950" cy="45720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3200" dirty="0">
                <a:cs typeface="Times New Roman" panose="02020603050405020304" pitchFamily="18" charset="0"/>
              </a:rPr>
              <a:t>On the Day of </a:t>
            </a:r>
            <a:r>
              <a:rPr lang="en-US" altLang="en-US" sz="3200" u="sng" dirty="0">
                <a:cs typeface="Times New Roman" panose="02020603050405020304" pitchFamily="18" charset="0"/>
              </a:rPr>
              <a:t>Pentecost</a:t>
            </a:r>
            <a:r>
              <a:rPr lang="en-US" altLang="en-US" sz="3200" dirty="0">
                <a:cs typeface="Times New Roman" panose="02020603050405020304" pitchFamily="18" charset="0"/>
              </a:rPr>
              <a:t> the apostles started carrying out the Great Commission.</a:t>
            </a:r>
          </a:p>
          <a:p>
            <a:pPr algn="just"/>
            <a:r>
              <a:rPr lang="en-US" altLang="en-US" sz="3200" dirty="0">
                <a:cs typeface="Times New Roman" panose="02020603050405020304" pitchFamily="18" charset="0"/>
              </a:rPr>
              <a:t>Peter told the people that they should repent and be </a:t>
            </a:r>
            <a:r>
              <a:rPr lang="en-US" altLang="en-US" sz="3200" u="sng" dirty="0">
                <a:cs typeface="Times New Roman" panose="02020603050405020304" pitchFamily="18" charset="0"/>
              </a:rPr>
              <a:t>converted</a:t>
            </a:r>
            <a:r>
              <a:rPr lang="en-US" altLang="en-US" sz="3200" dirty="0"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3200" dirty="0">
                <a:cs typeface="Times New Roman" panose="02020603050405020304" pitchFamily="18" charset="0"/>
              </a:rPr>
              <a:t>If we follow Peter’s instructions our sins will be </a:t>
            </a:r>
            <a:r>
              <a:rPr lang="en-US" altLang="en-US" sz="3200" u="sng" dirty="0">
                <a:cs typeface="Times New Roman" panose="02020603050405020304" pitchFamily="18" charset="0"/>
              </a:rPr>
              <a:t>blotted</a:t>
            </a:r>
            <a:r>
              <a:rPr lang="en-US" altLang="en-US" sz="3200" dirty="0">
                <a:cs typeface="Times New Roman" panose="02020603050405020304" pitchFamily="18" charset="0"/>
              </a:rPr>
              <a:t> out.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277B7FB-BC34-4305-8FBA-D69135681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Cause and Effective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24B351F-55BC-4155-ABB9-841AEB4B6F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3200" dirty="0">
                <a:cs typeface="Times New Roman" panose="02020603050405020304" pitchFamily="18" charset="0"/>
              </a:rPr>
              <a:t>Godly </a:t>
            </a:r>
            <a:r>
              <a:rPr lang="en-US" altLang="en-US" sz="3200" u="sng" dirty="0">
                <a:cs typeface="Times New Roman" panose="02020603050405020304" pitchFamily="18" charset="0"/>
              </a:rPr>
              <a:t>sorrow </a:t>
            </a:r>
            <a:r>
              <a:rPr lang="en-US" altLang="en-US" sz="3200" dirty="0">
                <a:cs typeface="Times New Roman" panose="02020603050405020304" pitchFamily="18" charset="0"/>
              </a:rPr>
              <a:t>leads one to repent.</a:t>
            </a:r>
          </a:p>
          <a:p>
            <a:pPr algn="just">
              <a:lnSpc>
                <a:spcPct val="90000"/>
              </a:lnSpc>
            </a:pPr>
            <a:r>
              <a:rPr lang="en-US" altLang="en-US" sz="3200" dirty="0">
                <a:cs typeface="Times New Roman" panose="02020603050405020304" pitchFamily="18" charset="0"/>
              </a:rPr>
              <a:t>Repentance causes one to </a:t>
            </a:r>
            <a:r>
              <a:rPr lang="en-US" altLang="en-US" sz="3200" u="sng" dirty="0">
                <a:cs typeface="Times New Roman" panose="02020603050405020304" pitchFamily="18" charset="0"/>
              </a:rPr>
              <a:t>change</a:t>
            </a:r>
            <a:r>
              <a:rPr lang="en-US" altLang="en-US" sz="3200" dirty="0">
                <a:cs typeface="Times New Roman" panose="02020603050405020304" pitchFamily="18" charset="0"/>
              </a:rPr>
              <a:t> his actions.</a:t>
            </a:r>
          </a:p>
          <a:p>
            <a:pPr algn="just">
              <a:lnSpc>
                <a:spcPct val="90000"/>
              </a:lnSpc>
            </a:pPr>
            <a:r>
              <a:rPr lang="en-US" altLang="en-US" sz="3200" dirty="0">
                <a:cs typeface="Times New Roman" panose="02020603050405020304" pitchFamily="18" charset="0"/>
              </a:rPr>
              <a:t> When the multitude realized they had crucified the Christ, they were filled with </a:t>
            </a:r>
            <a:r>
              <a:rPr lang="en-US" altLang="en-US" sz="3200" u="sng" dirty="0">
                <a:cs typeface="Times New Roman" panose="02020603050405020304" pitchFamily="18" charset="0"/>
              </a:rPr>
              <a:t>godly</a:t>
            </a:r>
            <a:r>
              <a:rPr lang="en-US" altLang="en-US" sz="3200" dirty="0">
                <a:cs typeface="Times New Roman" panose="02020603050405020304" pitchFamily="18" charset="0"/>
              </a:rPr>
              <a:t> sorrow.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1BFD830-7F71-45F2-8B11-713D1661F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Paul’s Three Points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1F4AF3F-52FD-4D8F-B0A0-A8C6A36543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600" dirty="0">
                <a:cs typeface="Times New Roman" panose="02020603050405020304" pitchFamily="18" charset="0"/>
              </a:rPr>
              <a:t>1.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en-US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Repent</a:t>
            </a:r>
            <a:endParaRPr lang="en-US" altLang="en-US" sz="3600" u="sng" dirty="0"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dirty="0">
                <a:cs typeface="Times New Roman" panose="02020603050405020304" pitchFamily="18" charset="0"/>
              </a:rPr>
              <a:t>2.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en-US" altLang="en-US" sz="3600" dirty="0">
                <a:cs typeface="Times New Roman" panose="02020603050405020304" pitchFamily="18" charset="0"/>
              </a:rPr>
              <a:t>Turn to </a:t>
            </a:r>
            <a:r>
              <a:rPr lang="en-US" altLang="en-US" sz="3600" u="sng" dirty="0">
                <a:cs typeface="Times New Roman" panose="02020603050405020304" pitchFamily="18" charset="0"/>
              </a:rPr>
              <a:t>God.</a:t>
            </a:r>
          </a:p>
          <a:p>
            <a:pPr algn="just"/>
            <a:r>
              <a:rPr lang="en-US" altLang="en-US" sz="3600" dirty="0">
                <a:cs typeface="Times New Roman" panose="02020603050405020304" pitchFamily="18" charset="0"/>
              </a:rPr>
              <a:t>3.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en-US" altLang="en-US" sz="3600" dirty="0">
                <a:cs typeface="Times New Roman" panose="02020603050405020304" pitchFamily="18" charset="0"/>
              </a:rPr>
              <a:t>Do </a:t>
            </a:r>
            <a:r>
              <a:rPr lang="en-US" altLang="en-US" sz="3600" u="sng" dirty="0">
                <a:cs typeface="Times New Roman" panose="02020603050405020304" pitchFamily="18" charset="0"/>
              </a:rPr>
              <a:t>works</a:t>
            </a:r>
            <a:r>
              <a:rPr lang="en-US" altLang="en-US" sz="3600" dirty="0">
                <a:cs typeface="Times New Roman" panose="02020603050405020304" pitchFamily="18" charset="0"/>
              </a:rPr>
              <a:t> befitting repentance.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FE9A149-7C2A-4874-9109-5E643158F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Definition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B0DAD64-E2DF-4642-B490-763DCA1BD4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200" dirty="0">
                <a:cs typeface="Times New Roman" panose="02020603050405020304" pitchFamily="18" charset="0"/>
              </a:rPr>
              <a:t>Repentance is a changing of the mind  motivated by godly sorrow that produces godly </a:t>
            </a:r>
            <a:r>
              <a:rPr lang="en-US" altLang="en-US" sz="3200" u="sng" dirty="0">
                <a:cs typeface="Times New Roman" panose="02020603050405020304" pitchFamily="18" charset="0"/>
              </a:rPr>
              <a:t>actions</a:t>
            </a:r>
            <a:r>
              <a:rPr lang="en-US" altLang="en-US" sz="3200" dirty="0"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3200" dirty="0">
                <a:cs typeface="Times New Roman" panose="02020603050405020304" pitchFamily="18" charset="0"/>
              </a:rPr>
              <a:t>Repentance takes place </a:t>
            </a:r>
            <a:r>
              <a:rPr lang="en-US" altLang="en-US" sz="3200" u="sng" dirty="0">
                <a:cs typeface="Times New Roman" panose="02020603050405020304" pitchFamily="18" charset="0"/>
              </a:rPr>
              <a:t>before</a:t>
            </a:r>
            <a:r>
              <a:rPr lang="en-US" altLang="en-US" sz="3200" dirty="0">
                <a:cs typeface="Times New Roman" panose="02020603050405020304" pitchFamily="18" charset="0"/>
              </a:rPr>
              <a:t> the remission of sins. </a:t>
            </a:r>
          </a:p>
          <a:p>
            <a:pPr algn="just"/>
            <a:r>
              <a:rPr lang="en-US" altLang="en-US" sz="3200" dirty="0">
                <a:cs typeface="Times New Roman" panose="02020603050405020304" pitchFamily="18" charset="0"/>
              </a:rPr>
              <a:t>We repent as soon as we realize we need </a:t>
            </a:r>
            <a:r>
              <a:rPr lang="en-US" altLang="en-US" sz="3200" u="sng" dirty="0">
                <a:cs typeface="Times New Roman" panose="02020603050405020304" pitchFamily="18" charset="0"/>
              </a:rPr>
              <a:t>Christ </a:t>
            </a:r>
            <a:r>
              <a:rPr lang="en-US" altLang="en-US" sz="3200" dirty="0">
                <a:cs typeface="Times New Roman" panose="02020603050405020304" pitchFamily="18" charset="0"/>
              </a:rPr>
              <a:t>in order to wash away our sins.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BD5E83E-6389-483E-80FE-8934AE6A4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b="1" dirty="0"/>
              <a:t>Repentance For Life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6DA6839-8F04-4359-BE88-0AEEA619F7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600" dirty="0">
                <a:cs typeface="Times New Roman" panose="02020603050405020304" pitchFamily="18" charset="0"/>
              </a:rPr>
              <a:t>Simon became a Christian in verse 13 when he </a:t>
            </a:r>
            <a:r>
              <a:rPr lang="en-US" altLang="en-US" sz="3600" u="sng" dirty="0">
                <a:cs typeface="Times New Roman" panose="02020603050405020304" pitchFamily="18" charset="0"/>
              </a:rPr>
              <a:t>believed </a:t>
            </a:r>
            <a:r>
              <a:rPr lang="en-US" altLang="en-US" sz="3600" dirty="0">
                <a:cs typeface="Times New Roman" panose="02020603050405020304" pitchFamily="18" charset="0"/>
              </a:rPr>
              <a:t>and was baptized.</a:t>
            </a:r>
          </a:p>
          <a:p>
            <a:pPr algn="just"/>
            <a:r>
              <a:rPr lang="en-US" altLang="en-US" sz="3600" dirty="0">
                <a:cs typeface="Times New Roman" panose="02020603050405020304" pitchFamily="18" charset="0"/>
              </a:rPr>
              <a:t>However, when Simon sinned, he was told to </a:t>
            </a:r>
            <a:r>
              <a:rPr lang="en-US" altLang="en-US" sz="3600" u="sng" dirty="0">
                <a:cs typeface="Times New Roman" panose="02020603050405020304" pitchFamily="18" charset="0"/>
              </a:rPr>
              <a:t>repent</a:t>
            </a:r>
            <a:r>
              <a:rPr lang="en-US" altLang="en-US" sz="3600" dirty="0">
                <a:cs typeface="Times New Roman" panose="02020603050405020304" pitchFamily="18" charset="0"/>
              </a:rPr>
              <a:t> and pray for forgiveness.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315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Repentance</vt:lpstr>
      <vt:lpstr>Points to Consider</vt:lpstr>
      <vt:lpstr>The Call for Repentance</vt:lpstr>
      <vt:lpstr>Jesus Wanted Repentance</vt:lpstr>
      <vt:lpstr>The Apostles Preached Repentance</vt:lpstr>
      <vt:lpstr>Cause and Effective</vt:lpstr>
      <vt:lpstr>Paul’s Three Points</vt:lpstr>
      <vt:lpstr>Definition</vt:lpstr>
      <vt:lpstr>Repentance For Life</vt:lpstr>
      <vt:lpstr>What We Have Learned</vt:lpstr>
      <vt:lpstr>What We Have Learned</vt:lpstr>
    </vt:vector>
  </TitlesOfParts>
  <Company>Kleinwood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dc:creator>Aptiva 2</dc:creator>
  <cp:lastModifiedBy>Dwayne</cp:lastModifiedBy>
  <cp:revision>2</cp:revision>
  <cp:lastPrinted>2017-10-08T17:36:53Z</cp:lastPrinted>
  <dcterms:created xsi:type="dcterms:W3CDTF">2000-04-30T12:56:29Z</dcterms:created>
  <dcterms:modified xsi:type="dcterms:W3CDTF">2017-10-08T19:08:39Z</dcterms:modified>
</cp:coreProperties>
</file>