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1" r:id="rId2"/>
    <p:sldId id="310" r:id="rId3"/>
    <p:sldId id="293" r:id="rId4"/>
    <p:sldId id="294" r:id="rId5"/>
    <p:sldId id="295" r:id="rId6"/>
    <p:sldId id="321" r:id="rId7"/>
    <p:sldId id="296" r:id="rId8"/>
    <p:sldId id="311" r:id="rId9"/>
    <p:sldId id="312" r:id="rId10"/>
    <p:sldId id="313" r:id="rId11"/>
    <p:sldId id="314" r:id="rId12"/>
    <p:sldId id="315" r:id="rId13"/>
    <p:sldId id="316" r:id="rId14"/>
    <p:sldId id="317" r:id="rId15"/>
    <p:sldId id="318" r:id="rId16"/>
    <p:sldId id="319" r:id="rId17"/>
    <p:sldId id="320" r:id="rId18"/>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059"/>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0"/>
            <a:ext cx="3037840" cy="463059"/>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8/27/2017</a:t>
            </a:fld>
            <a:endParaRPr lang="en-US"/>
          </a:p>
        </p:txBody>
      </p:sp>
      <p:sp>
        <p:nvSpPr>
          <p:cNvPr id="4" name="Footer Placeholder 3"/>
          <p:cNvSpPr>
            <a:spLocks noGrp="1"/>
          </p:cNvSpPr>
          <p:nvPr>
            <p:ph type="ftr" sz="quarter" idx="2"/>
          </p:nvPr>
        </p:nvSpPr>
        <p:spPr>
          <a:xfrm>
            <a:off x="0" y="8760317"/>
            <a:ext cx="3037840" cy="463059"/>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760317"/>
            <a:ext cx="3037840" cy="463059"/>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059"/>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0"/>
            <a:ext cx="3037840" cy="463059"/>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8/27/2017</a:t>
            </a:fld>
            <a:endParaRPr lang="en-US" dirty="0"/>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38435"/>
            <a:ext cx="5608320" cy="3632019"/>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60317"/>
            <a:ext cx="3037840" cy="463059"/>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760317"/>
            <a:ext cx="3037840" cy="463059"/>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457200" y="533400"/>
            <a:ext cx="8077200" cy="5693866"/>
          </a:xfrm>
          <a:prstGeom prst="rect">
            <a:avLst/>
          </a:prstGeom>
          <a:noFill/>
          <a:ln w="9525">
            <a:noFill/>
            <a:miter lim="800000"/>
            <a:headEnd/>
            <a:tailEnd/>
          </a:ln>
        </p:spPr>
        <p:txBody>
          <a:bodyPr>
            <a:spAutoFit/>
          </a:bodyPr>
          <a:lstStyle/>
          <a:p>
            <a:r>
              <a:rPr lang="en-US" sz="2800" dirty="0"/>
              <a:t>Acts 19:11-20  11 Now God worked unusual miracles by the hands of Paul, 12 so that even handkerchiefs or aprons were brought from his body to the sick, and the diseases left them and the evil spirits went out of them. 13 Then some of the itinerant Jewish exorcists took it upon themselves to call the name of the Lord Jesus over those who had evil spirits, saying,  "We exorcise you by the Jesus whom Paul preaches." 14 Also there were seven sons of </a:t>
            </a:r>
            <a:r>
              <a:rPr lang="en-US" sz="2800" dirty="0" err="1"/>
              <a:t>Sceva</a:t>
            </a:r>
            <a:r>
              <a:rPr lang="en-US" sz="2800" dirty="0"/>
              <a:t>, a Jewish chief priest, who did so. 15 And the evil spirit answered and said, "Jesus I know, and Paul I know; but who are you?"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He </a:t>
            </a:r>
            <a:r>
              <a:rPr lang="en-US" b="1" u="sng" dirty="0"/>
              <a:t>left </a:t>
            </a:r>
            <a:r>
              <a:rPr lang="en-US" dirty="0"/>
              <a:t>Priscilla and Aquila in Ephesus while he went to Jerusalem.</a:t>
            </a:r>
          </a:p>
          <a:p>
            <a:r>
              <a:rPr lang="en-US" dirty="0"/>
              <a:t>In Ephesus Aquila and Priscilla took Apollos aside and taught him “the way of God more </a:t>
            </a:r>
            <a:r>
              <a:rPr lang="en-US" b="1" u="sng" dirty="0"/>
              <a:t>accurately</a:t>
            </a:r>
            <a:r>
              <a:rPr lang="en-US" dirty="0"/>
              <a:t>.”</a:t>
            </a:r>
          </a:p>
          <a:p>
            <a:endParaRPr lang="en-US" dirty="0"/>
          </a:p>
        </p:txBody>
      </p:sp>
    </p:spTree>
    <p:extLst>
      <p:ext uri="{BB962C8B-B14F-4D97-AF65-F5344CB8AC3E}">
        <p14:creationId xmlns:p14="http://schemas.microsoft.com/office/powerpoint/2010/main" val="418393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John preached a message of </a:t>
            </a:r>
            <a:r>
              <a:rPr lang="en-US" b="1" u="sng" dirty="0"/>
              <a:t>repentance</a:t>
            </a:r>
            <a:r>
              <a:rPr lang="en-US" dirty="0"/>
              <a:t> because the kingdom of heaven was coming </a:t>
            </a:r>
            <a:r>
              <a:rPr lang="en-US" b="1" u="sng" dirty="0"/>
              <a:t>soon</a:t>
            </a:r>
            <a:r>
              <a:rPr lang="en-US" dirty="0"/>
              <a:t>.</a:t>
            </a:r>
          </a:p>
          <a:p>
            <a:r>
              <a:rPr lang="en-US" dirty="0"/>
              <a:t>He preached a baptism of repentance for the </a:t>
            </a:r>
            <a:r>
              <a:rPr lang="en-US" b="1" u="sng" dirty="0"/>
              <a:t>remission</a:t>
            </a:r>
            <a:r>
              <a:rPr lang="en-US" dirty="0"/>
              <a:t> of sins.</a:t>
            </a:r>
          </a:p>
          <a:p>
            <a:r>
              <a:rPr lang="en-US" dirty="0"/>
              <a:t>Apollos would have been teaching people the </a:t>
            </a:r>
            <a:r>
              <a:rPr lang="en-US" b="1" u="sng" dirty="0"/>
              <a:t>same</a:t>
            </a:r>
            <a:r>
              <a:rPr lang="en-US" dirty="0"/>
              <a:t> message. </a:t>
            </a:r>
          </a:p>
        </p:txBody>
      </p:sp>
    </p:spTree>
    <p:extLst>
      <p:ext uri="{BB962C8B-B14F-4D97-AF65-F5344CB8AC3E}">
        <p14:creationId xmlns:p14="http://schemas.microsoft.com/office/powerpoint/2010/main" val="100328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Paul came back to Ephesus and found some disciples.  He asked them if they </a:t>
            </a:r>
            <a:r>
              <a:rPr lang="en-US" b="1" u="sng" dirty="0"/>
              <a:t>received</a:t>
            </a:r>
            <a:r>
              <a:rPr lang="en-US" dirty="0"/>
              <a:t> the Holy Spirit when they believed.</a:t>
            </a:r>
          </a:p>
          <a:p>
            <a:r>
              <a:rPr lang="en-US" dirty="0"/>
              <a:t>It doesn’t appear that these disciples were even aware that the Holy Spirit was </a:t>
            </a:r>
            <a:r>
              <a:rPr lang="en-US" b="1" u="sng" dirty="0"/>
              <a:t>real</a:t>
            </a:r>
            <a:r>
              <a:rPr lang="en-US" dirty="0"/>
              <a:t>.</a:t>
            </a:r>
          </a:p>
          <a:p>
            <a:r>
              <a:rPr lang="en-US" dirty="0"/>
              <a:t>The </a:t>
            </a:r>
            <a:r>
              <a:rPr lang="en-US" b="1" u="sng" dirty="0"/>
              <a:t>connection</a:t>
            </a:r>
            <a:r>
              <a:rPr lang="en-US" dirty="0"/>
              <a:t> between baptism and the Holy Spirit is so tight that Paul asked, “Into what then were you baptized?” </a:t>
            </a:r>
          </a:p>
        </p:txBody>
      </p:sp>
    </p:spTree>
    <p:extLst>
      <p:ext uri="{BB962C8B-B14F-4D97-AF65-F5344CB8AC3E}">
        <p14:creationId xmlns:p14="http://schemas.microsoft.com/office/powerpoint/2010/main" val="295075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When these disciples heard that the Christ had already come, they were baptized in the name of the Lord </a:t>
            </a:r>
            <a:r>
              <a:rPr lang="en-US" b="1" u="sng" dirty="0"/>
              <a:t>Jesus</a:t>
            </a:r>
            <a:r>
              <a:rPr lang="en-US" dirty="0"/>
              <a:t>.</a:t>
            </a:r>
          </a:p>
          <a:p>
            <a:r>
              <a:rPr lang="en-US" dirty="0"/>
              <a:t>Paul went into the Synagogue teaching the </a:t>
            </a:r>
            <a:r>
              <a:rPr lang="en-US" b="1" u="sng" dirty="0"/>
              <a:t>Jews</a:t>
            </a:r>
            <a:r>
              <a:rPr lang="en-US" dirty="0"/>
              <a:t> about the kingdom of God.</a:t>
            </a:r>
          </a:p>
          <a:p>
            <a:r>
              <a:rPr lang="en-US" dirty="0"/>
              <a:t>When the Jews did not believe, Paul started sharing the message with the </a:t>
            </a:r>
            <a:r>
              <a:rPr lang="en-US" b="1" u="sng" dirty="0"/>
              <a:t>Gentiles</a:t>
            </a:r>
            <a:r>
              <a:rPr lang="en-US" dirty="0"/>
              <a:t> as well.</a:t>
            </a:r>
          </a:p>
          <a:p>
            <a:endParaRPr lang="en-US" dirty="0"/>
          </a:p>
        </p:txBody>
      </p:sp>
    </p:spTree>
    <p:extLst>
      <p:ext uri="{BB962C8B-B14F-4D97-AF65-F5344CB8AC3E}">
        <p14:creationId xmlns:p14="http://schemas.microsoft.com/office/powerpoint/2010/main" val="182163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While in Ephesus God worked many </a:t>
            </a:r>
            <a:r>
              <a:rPr lang="en-US" b="1" u="sng" dirty="0"/>
              <a:t>unusual</a:t>
            </a:r>
            <a:r>
              <a:rPr lang="en-US" dirty="0"/>
              <a:t> miracles by the hands of Paul.</a:t>
            </a:r>
          </a:p>
          <a:p>
            <a:r>
              <a:rPr lang="en-US" dirty="0"/>
              <a:t>Even the evil spirits knew who Paul was and that they </a:t>
            </a:r>
            <a:r>
              <a:rPr lang="en-US" b="1" u="sng" dirty="0"/>
              <a:t>had</a:t>
            </a:r>
            <a:r>
              <a:rPr lang="en-US" dirty="0"/>
              <a:t> to do what he said.  God gave him that much power!</a:t>
            </a:r>
          </a:p>
          <a:p>
            <a:r>
              <a:rPr lang="en-US" dirty="0"/>
              <a:t>These unusual miracles became known to </a:t>
            </a:r>
            <a:r>
              <a:rPr lang="en-US" b="1" u="sng" dirty="0"/>
              <a:t>all</a:t>
            </a:r>
            <a:r>
              <a:rPr lang="en-US" dirty="0"/>
              <a:t> the Jews and Greeks that lived in Ephesus.</a:t>
            </a:r>
          </a:p>
        </p:txBody>
      </p:sp>
    </p:spTree>
    <p:extLst>
      <p:ext uri="{BB962C8B-B14F-4D97-AF65-F5344CB8AC3E}">
        <p14:creationId xmlns:p14="http://schemas.microsoft.com/office/powerpoint/2010/main" val="120246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Those who believed, confessed their sins and some burned their books of magic in the sight of </a:t>
            </a:r>
            <a:r>
              <a:rPr lang="en-US" b="1" u="sng" dirty="0"/>
              <a:t>all </a:t>
            </a:r>
            <a:r>
              <a:rPr lang="en-US" dirty="0"/>
              <a:t>the people.</a:t>
            </a:r>
          </a:p>
          <a:p>
            <a:r>
              <a:rPr lang="en-US" dirty="0"/>
              <a:t>The word of the Lord grew mightily and </a:t>
            </a:r>
            <a:r>
              <a:rPr lang="en-US" b="1" u="sng" dirty="0"/>
              <a:t>prevailed</a:t>
            </a:r>
            <a:r>
              <a:rPr lang="en-US" dirty="0"/>
              <a:t> in Ephesus.</a:t>
            </a:r>
          </a:p>
          <a:p>
            <a:endParaRPr lang="en-US" dirty="0"/>
          </a:p>
        </p:txBody>
      </p:sp>
    </p:spTree>
    <p:extLst>
      <p:ext uri="{BB962C8B-B14F-4D97-AF65-F5344CB8AC3E}">
        <p14:creationId xmlns:p14="http://schemas.microsoft.com/office/powerpoint/2010/main" val="420728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Paul reminded the Ephesian elders of his selfless work in their city amid </a:t>
            </a:r>
            <a:r>
              <a:rPr lang="en-US" b="1" u="sng" dirty="0"/>
              <a:t>terrible</a:t>
            </a:r>
            <a:r>
              <a:rPr lang="en-US" dirty="0"/>
              <a:t> persecution.  </a:t>
            </a:r>
          </a:p>
          <a:p>
            <a:r>
              <a:rPr lang="en-US" dirty="0"/>
              <a:t>He told them that he was innocent of the blood of all men since he told both Jews and Greeks the </a:t>
            </a:r>
            <a:r>
              <a:rPr lang="en-US" b="1" u="sng" dirty="0"/>
              <a:t>whole</a:t>
            </a:r>
            <a:r>
              <a:rPr lang="en-US" dirty="0"/>
              <a:t> counsel of God.</a:t>
            </a:r>
          </a:p>
          <a:p>
            <a:r>
              <a:rPr lang="en-US" dirty="0"/>
              <a:t>He emphasizes the incredible </a:t>
            </a:r>
            <a:r>
              <a:rPr lang="en-US" b="1" u="sng" dirty="0"/>
              <a:t>responsibility</a:t>
            </a:r>
            <a:r>
              <a:rPr lang="en-US" dirty="0"/>
              <a:t> they had as overseers of God’s flock in Ephesus.</a:t>
            </a:r>
          </a:p>
        </p:txBody>
      </p:sp>
    </p:spTree>
    <p:extLst>
      <p:ext uri="{BB962C8B-B14F-4D97-AF65-F5344CB8AC3E}">
        <p14:creationId xmlns:p14="http://schemas.microsoft.com/office/powerpoint/2010/main" val="335362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The Church of Ephesus</a:t>
            </a:r>
          </a:p>
        </p:txBody>
      </p:sp>
      <p:sp>
        <p:nvSpPr>
          <p:cNvPr id="3" name="Content Placeholder 2"/>
          <p:cNvSpPr>
            <a:spLocks noGrp="1"/>
          </p:cNvSpPr>
          <p:nvPr>
            <p:ph idx="1"/>
          </p:nvPr>
        </p:nvSpPr>
        <p:spPr>
          <a:xfrm>
            <a:off x="457200" y="1417638"/>
            <a:ext cx="8229600" cy="4708525"/>
          </a:xfrm>
        </p:spPr>
        <p:txBody>
          <a:bodyPr/>
          <a:lstStyle/>
          <a:p>
            <a:r>
              <a:rPr lang="en-US" dirty="0"/>
              <a:t>He warned them that </a:t>
            </a:r>
            <a:r>
              <a:rPr lang="en-US" b="1" u="sng" dirty="0"/>
              <a:t>savage</a:t>
            </a:r>
            <a:r>
              <a:rPr lang="en-US" dirty="0"/>
              <a:t> wolfs would enter the flock and try and tear it apart.</a:t>
            </a:r>
          </a:p>
          <a:p>
            <a:r>
              <a:rPr lang="en-US" dirty="0"/>
              <a:t>He also warned that some of their own number would speak </a:t>
            </a:r>
            <a:r>
              <a:rPr lang="en-US" b="1" u="sng" dirty="0"/>
              <a:t>perverse</a:t>
            </a:r>
            <a:r>
              <a:rPr lang="en-US" dirty="0"/>
              <a:t> things and try to “draw away the disciples after themselves.”</a:t>
            </a:r>
          </a:p>
          <a:p>
            <a:r>
              <a:rPr lang="en-US" dirty="0"/>
              <a:t>Paul’s departure was accompanied with hugs and </a:t>
            </a:r>
            <a:r>
              <a:rPr lang="en-US" b="1" u="sng" dirty="0"/>
              <a:t>tears</a:t>
            </a:r>
            <a:r>
              <a:rPr lang="en-US" dirty="0"/>
              <a:t>.</a:t>
            </a:r>
          </a:p>
          <a:p>
            <a:pPr marL="0" indent="0">
              <a:buNone/>
            </a:pPr>
            <a:endParaRPr lang="en-US" dirty="0"/>
          </a:p>
        </p:txBody>
      </p:sp>
    </p:spTree>
    <p:extLst>
      <p:ext uri="{BB962C8B-B14F-4D97-AF65-F5344CB8AC3E}">
        <p14:creationId xmlns:p14="http://schemas.microsoft.com/office/powerpoint/2010/main" val="211780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457200" y="533400"/>
            <a:ext cx="8077200" cy="6124754"/>
          </a:xfrm>
          <a:prstGeom prst="rect">
            <a:avLst/>
          </a:prstGeom>
          <a:noFill/>
          <a:ln w="9525">
            <a:noFill/>
            <a:miter lim="800000"/>
            <a:headEnd/>
            <a:tailEnd/>
          </a:ln>
        </p:spPr>
        <p:txBody>
          <a:bodyPr>
            <a:spAutoFit/>
          </a:bodyPr>
          <a:lstStyle/>
          <a:p>
            <a:r>
              <a:rPr lang="en-US" sz="2800" dirty="0"/>
              <a:t>16 Then the man in whom the evil spirit was leaped on them, overpowered them, and prevailed against them, so that they fled out of that house naked and wounded. 17 This became known both to all Jews and Greeks dwelling in Ephesus; and fear fell on them all, and the name of the Lord Jesus was magnified. 18 And many who had believed came confessing and telling their deeds. 19 Also, many of those who had practiced magic brought their books together and burned them in the sight of all. And they counted up the value of them, and it totaled fifty thousand pieces of silver. 20 So the word of the Lord grew mightily and prevailed. 				</a:t>
            </a:r>
            <a:r>
              <a:rPr lang="en-US" dirty="0"/>
              <a:t>NKJV</a:t>
            </a:r>
          </a:p>
        </p:txBody>
      </p:sp>
    </p:spTree>
    <p:extLst>
      <p:ext uri="{BB962C8B-B14F-4D97-AF65-F5344CB8AC3E}">
        <p14:creationId xmlns:p14="http://schemas.microsoft.com/office/powerpoint/2010/main" val="3110848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219450"/>
          </a:xfrm>
        </p:spPr>
        <p:txBody>
          <a:bodyPr anchor="ctr"/>
          <a:lstStyle/>
          <a:p>
            <a:pPr eaLnBrk="1" hangingPunct="1"/>
            <a:r>
              <a:rPr lang="en-US" b="1" dirty="0"/>
              <a:t>The Letter to the Ephesians</a:t>
            </a:r>
            <a:br>
              <a:rPr lang="en-US" b="1" dirty="0"/>
            </a:br>
            <a:br>
              <a:rPr lang="en-US" b="1" dirty="0"/>
            </a:br>
            <a:r>
              <a:rPr lang="en-US" sz="4000" b="1" dirty="0"/>
              <a:t>Introduction</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Basic City Information</a:t>
            </a:r>
          </a:p>
          <a:p>
            <a:pPr lvl="0"/>
            <a:r>
              <a:rPr lang="en-US" dirty="0"/>
              <a:t>The City’s Religious Setting</a:t>
            </a:r>
          </a:p>
          <a:p>
            <a:pPr lvl="0"/>
            <a:r>
              <a:rPr lang="en-US" dirty="0"/>
              <a:t>The Church of Ephesus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Basic City Information</a:t>
            </a:r>
          </a:p>
        </p:txBody>
      </p:sp>
      <p:sp>
        <p:nvSpPr>
          <p:cNvPr id="3" name="Content Placeholder 2"/>
          <p:cNvSpPr>
            <a:spLocks noGrp="1"/>
          </p:cNvSpPr>
          <p:nvPr>
            <p:ph idx="1"/>
          </p:nvPr>
        </p:nvSpPr>
        <p:spPr>
          <a:xfrm>
            <a:off x="457200" y="1417638"/>
            <a:ext cx="8229600" cy="4708525"/>
          </a:xfrm>
        </p:spPr>
        <p:txBody>
          <a:bodyPr/>
          <a:lstStyle/>
          <a:p>
            <a:r>
              <a:rPr lang="en-US" dirty="0"/>
              <a:t>A city of Ionia in Asia Minor.  The city was located approximately 40 miles south of Smyrna, and near the mouth of the river </a:t>
            </a:r>
            <a:r>
              <a:rPr lang="en-US" dirty="0" err="1"/>
              <a:t>Cayster</a:t>
            </a:r>
            <a:r>
              <a:rPr lang="en-US" dirty="0"/>
              <a:t>. </a:t>
            </a:r>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F795-18E5-4B6C-9E71-E667AE7F0863}"/>
              </a:ext>
            </a:extLst>
          </p:cNvPr>
          <p:cNvPicPr>
            <a:picLocks noChangeAspect="1"/>
          </p:cNvPicPr>
          <p:nvPr/>
        </p:nvPicPr>
        <p:blipFill>
          <a:blip r:embed="rId2"/>
          <a:stretch>
            <a:fillRect/>
          </a:stretch>
        </p:blipFill>
        <p:spPr>
          <a:xfrm>
            <a:off x="461962" y="438150"/>
            <a:ext cx="8220075" cy="5981700"/>
          </a:xfrm>
          <a:prstGeom prst="rect">
            <a:avLst/>
          </a:prstGeom>
        </p:spPr>
      </p:pic>
      <p:sp>
        <p:nvSpPr>
          <p:cNvPr id="3" name="Explosion: 8 Points 2">
            <a:extLst>
              <a:ext uri="{FF2B5EF4-FFF2-40B4-BE49-F238E27FC236}">
                <a16:creationId xmlns:a16="http://schemas.microsoft.com/office/drawing/2014/main" id="{504F7742-C229-47EA-9FE7-99639EC9BBB4}"/>
              </a:ext>
            </a:extLst>
          </p:cNvPr>
          <p:cNvSpPr/>
          <p:nvPr/>
        </p:nvSpPr>
        <p:spPr>
          <a:xfrm>
            <a:off x="4648200" y="3581400"/>
            <a:ext cx="228600" cy="304800"/>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627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Religious Setting</a:t>
            </a:r>
          </a:p>
        </p:txBody>
      </p:sp>
      <p:sp>
        <p:nvSpPr>
          <p:cNvPr id="3" name="Content Placeholder 2"/>
          <p:cNvSpPr>
            <a:spLocks noGrp="1"/>
          </p:cNvSpPr>
          <p:nvPr>
            <p:ph idx="1"/>
          </p:nvPr>
        </p:nvSpPr>
        <p:spPr>
          <a:xfrm>
            <a:off x="457200" y="1417638"/>
            <a:ext cx="8229600" cy="4708525"/>
          </a:xfrm>
        </p:spPr>
        <p:txBody>
          <a:bodyPr/>
          <a:lstStyle/>
          <a:p>
            <a:r>
              <a:rPr lang="en-US" dirty="0"/>
              <a:t>The city’s major economic engine was the worship of the goddess </a:t>
            </a:r>
            <a:r>
              <a:rPr lang="en-US" b="1" u="sng" dirty="0"/>
              <a:t>Diana</a:t>
            </a:r>
            <a:r>
              <a:rPr lang="en-US" dirty="0"/>
              <a:t> at the temple bearing her name.</a:t>
            </a:r>
          </a:p>
          <a:p>
            <a:r>
              <a:rPr lang="en-US" dirty="0"/>
              <a:t>Demetrius brought his fellow craftsmen together and convinced them that the message Paul was preaching would </a:t>
            </a:r>
            <a:r>
              <a:rPr lang="en-US" b="1" u="sng" dirty="0"/>
              <a:t>destroy</a:t>
            </a:r>
            <a:r>
              <a:rPr lang="en-US" dirty="0"/>
              <a:t> them financially and eventually bring down the temple of Diana.</a:t>
            </a:r>
          </a:p>
          <a:p>
            <a:endParaRPr lang="en-US" dirty="0"/>
          </a:p>
        </p:txBody>
      </p:sp>
    </p:spTree>
    <p:extLst>
      <p:ext uri="{BB962C8B-B14F-4D97-AF65-F5344CB8AC3E}">
        <p14:creationId xmlns:p14="http://schemas.microsoft.com/office/powerpoint/2010/main" val="15622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Religious Setting</a:t>
            </a:r>
          </a:p>
        </p:txBody>
      </p:sp>
      <p:sp>
        <p:nvSpPr>
          <p:cNvPr id="3" name="Content Placeholder 2"/>
          <p:cNvSpPr>
            <a:spLocks noGrp="1"/>
          </p:cNvSpPr>
          <p:nvPr>
            <p:ph idx="1"/>
          </p:nvPr>
        </p:nvSpPr>
        <p:spPr>
          <a:xfrm>
            <a:off x="457200" y="1417638"/>
            <a:ext cx="8229600" cy="4708525"/>
          </a:xfrm>
        </p:spPr>
        <p:txBody>
          <a:bodyPr/>
          <a:lstStyle/>
          <a:p>
            <a:pPr lvl="0"/>
            <a:r>
              <a:rPr lang="en-US" dirty="0"/>
              <a:t>Demetrius was concerned because Paul was not only having success in Ephesus  but the rest of Asia as well.  </a:t>
            </a:r>
          </a:p>
          <a:p>
            <a:pPr lvl="0"/>
            <a:r>
              <a:rPr lang="en-US" dirty="0"/>
              <a:t>In addition, Demetrius stated that the whole </a:t>
            </a:r>
            <a:r>
              <a:rPr lang="en-US" b="1" u="sng" dirty="0"/>
              <a:t>world</a:t>
            </a:r>
            <a:r>
              <a:rPr lang="en-US" dirty="0"/>
              <a:t> worshipped the goddess Diana.</a:t>
            </a:r>
          </a:p>
          <a:p>
            <a:pPr lvl="0"/>
            <a:r>
              <a:rPr lang="en-US" dirty="0"/>
              <a:t>Paul was preaching that things made by men’s hands were </a:t>
            </a:r>
            <a:r>
              <a:rPr lang="en-US" b="1" u="sng" dirty="0"/>
              <a:t>not</a:t>
            </a:r>
            <a:r>
              <a:rPr lang="en-US" dirty="0"/>
              <a:t> truly gods worthy of worship.</a:t>
            </a:r>
          </a:p>
        </p:txBody>
      </p:sp>
    </p:spTree>
    <p:extLst>
      <p:ext uri="{BB962C8B-B14F-4D97-AF65-F5344CB8AC3E}">
        <p14:creationId xmlns:p14="http://schemas.microsoft.com/office/powerpoint/2010/main" val="42959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Religious Setting</a:t>
            </a:r>
          </a:p>
        </p:txBody>
      </p:sp>
      <p:sp>
        <p:nvSpPr>
          <p:cNvPr id="3" name="Content Placeholder 2"/>
          <p:cNvSpPr>
            <a:spLocks noGrp="1"/>
          </p:cNvSpPr>
          <p:nvPr>
            <p:ph idx="1"/>
          </p:nvPr>
        </p:nvSpPr>
        <p:spPr>
          <a:xfrm>
            <a:off x="457200" y="1417638"/>
            <a:ext cx="8229600" cy="4708525"/>
          </a:xfrm>
        </p:spPr>
        <p:txBody>
          <a:bodyPr/>
          <a:lstStyle/>
          <a:p>
            <a:r>
              <a:rPr lang="en-US" dirty="0"/>
              <a:t>When the multitude amassed in the theater some had </a:t>
            </a:r>
            <a:r>
              <a:rPr lang="en-US" b="1" u="sng" dirty="0"/>
              <a:t>no</a:t>
            </a:r>
            <a:r>
              <a:rPr lang="en-US" dirty="0"/>
              <a:t> idea why they were there. </a:t>
            </a:r>
          </a:p>
          <a:p>
            <a:r>
              <a:rPr lang="en-US" dirty="0"/>
              <a:t>She fell down from </a:t>
            </a:r>
            <a:r>
              <a:rPr lang="en-US" b="1" u="sng" dirty="0"/>
              <a:t>Zeus</a:t>
            </a:r>
            <a:r>
              <a:rPr lang="en-US" dirty="0"/>
              <a:t>.</a:t>
            </a:r>
          </a:p>
          <a:p>
            <a:r>
              <a:rPr lang="en-US" dirty="0"/>
              <a:t>In the clerk’s mind, these were facts that could not be denied. As a result, he dismissed the crowd to avoid a </a:t>
            </a:r>
            <a:r>
              <a:rPr lang="en-US" b="1" u="sng" dirty="0"/>
              <a:t>reprimand</a:t>
            </a:r>
            <a:r>
              <a:rPr lang="en-US" dirty="0"/>
              <a:t> from the Roman government.</a:t>
            </a:r>
          </a:p>
        </p:txBody>
      </p:sp>
    </p:spTree>
    <p:extLst>
      <p:ext uri="{BB962C8B-B14F-4D97-AF65-F5344CB8AC3E}">
        <p14:creationId xmlns:p14="http://schemas.microsoft.com/office/powerpoint/2010/main" val="315905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77310</TotalTime>
  <Words>840</Words>
  <Application>Microsoft Office PowerPoint</Application>
  <PresentationFormat>On-screen Show (4:3)</PresentationFormat>
  <Paragraphs>50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PowerPoint Presentation</vt:lpstr>
      <vt:lpstr>PowerPoint Presentation</vt:lpstr>
      <vt:lpstr>The Letter to the Ephesians  Introduction</vt:lpstr>
      <vt:lpstr>Points to Consider</vt:lpstr>
      <vt:lpstr>Basic City Information</vt:lpstr>
      <vt:lpstr>PowerPoint Presentation</vt:lpstr>
      <vt:lpstr>Religious Setting</vt:lpstr>
      <vt:lpstr>Religious Setting</vt:lpstr>
      <vt:lpstr>Religious Setting</vt:lpstr>
      <vt:lpstr>The Church of Ephesus</vt:lpstr>
      <vt:lpstr>The Church of Ephesus</vt:lpstr>
      <vt:lpstr>The Church of Ephesus</vt:lpstr>
      <vt:lpstr>The Church of Ephesus</vt:lpstr>
      <vt:lpstr>The Church of Ephesus</vt:lpstr>
      <vt:lpstr>The Church of Ephesus</vt:lpstr>
      <vt:lpstr>The Church of Ephesus</vt:lpstr>
      <vt:lpstr>The Church of Ephesus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cp:lastModifiedBy>
  <cp:revision>74</cp:revision>
  <cp:lastPrinted>2017-10-01T12:38:10Z</cp:lastPrinted>
  <dcterms:created xsi:type="dcterms:W3CDTF">2017-01-05T18:31:03Z</dcterms:created>
  <dcterms:modified xsi:type="dcterms:W3CDTF">2017-10-01T12:44:12Z</dcterms:modified>
</cp:coreProperties>
</file>