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1" r:id="rId2"/>
    <p:sldId id="302" r:id="rId3"/>
    <p:sldId id="293" r:id="rId4"/>
    <p:sldId id="277" r:id="rId5"/>
    <p:sldId id="294" r:id="rId6"/>
    <p:sldId id="303" r:id="rId7"/>
    <p:sldId id="304" r:id="rId8"/>
    <p:sldId id="305" r:id="rId9"/>
    <p:sldId id="306" r:id="rId10"/>
    <p:sldId id="307" r:id="rId11"/>
    <p:sldId id="308" r:id="rId12"/>
    <p:sldId id="309" r:id="rId13"/>
    <p:sldId id="310" r:id="rId1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82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7/30/2017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7/30/2017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1"/>
          <p:cNvSpPr txBox="1">
            <a:spLocks noChangeArrowheads="1"/>
          </p:cNvSpPr>
          <p:nvPr/>
        </p:nvSpPr>
        <p:spPr bwMode="auto">
          <a:xfrm>
            <a:off x="457200" y="533400"/>
            <a:ext cx="8077200" cy="6001643"/>
          </a:xfrm>
          <a:prstGeom prst="rect">
            <a:avLst/>
          </a:prstGeom>
          <a:noFill/>
          <a:ln w="9525">
            <a:noFill/>
            <a:miter lim="800000"/>
            <a:headEnd/>
            <a:tailEnd/>
          </a:ln>
        </p:spPr>
        <p:txBody>
          <a:bodyPr>
            <a:spAutoFit/>
          </a:bodyPr>
          <a:lstStyle/>
          <a:p>
            <a:r>
              <a:rPr lang="en-US" sz="2400" b="1" dirty="0"/>
              <a:t>Rom 3:19-31  </a:t>
            </a:r>
            <a:r>
              <a:rPr lang="en-US" sz="2400" dirty="0"/>
              <a:t>Now we know that whatever the law says, it says to those who are under the law, that every mouth may be stopped, and all the world may become guilty before God. 20 Therefore by the deeds of the law no flesh will be justified in His sight, for by the law is the knowledge of sin. 21 But now the righteousness of God apart from the law is revealed, being witnessed by the Law and the Prophets, 22 even the righteousness of God, through faith in Jesus Christ, to all and on all who believe. For there is no difference; 23 for all have sinned and fall short of the glory of God, 24 being justified freely by His grace through the redemption that is in Christ Jesus, 25 whom God set forth as a propitiation by His blood, through faith, to demonstrate His righteousness, because in His forbearance God had passed over the sins that were previously committed,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dirty="0"/>
              <a:t>When God sent the Israelites into the land and told them to kill everyone, including women and children, He was </a:t>
            </a:r>
            <a:r>
              <a:rPr lang="en-US" b="1" u="sng" dirty="0"/>
              <a:t>just</a:t>
            </a:r>
            <a:r>
              <a:rPr lang="en-US" dirty="0"/>
              <a:t>.</a:t>
            </a:r>
          </a:p>
          <a:p>
            <a:r>
              <a:rPr lang="en-US" dirty="0"/>
              <a:t>God was righteous and just </a:t>
            </a:r>
            <a:r>
              <a:rPr lang="en-US" b="1" u="sng" dirty="0"/>
              <a:t>every</a:t>
            </a:r>
            <a:r>
              <a:rPr lang="en-US" dirty="0"/>
              <a:t> time He punished people in the Old Testament.</a:t>
            </a:r>
          </a:p>
          <a:p>
            <a:r>
              <a:rPr lang="en-US" dirty="0"/>
              <a:t>Jesus </a:t>
            </a:r>
            <a:r>
              <a:rPr lang="en-US" b="1" u="sng" dirty="0"/>
              <a:t>clearly</a:t>
            </a:r>
            <a:r>
              <a:rPr lang="en-US" dirty="0"/>
              <a:t> communicated that those who do the will of His father will be saved, not those who think they are doing His will.</a:t>
            </a:r>
          </a:p>
        </p:txBody>
      </p:sp>
    </p:spTree>
    <p:extLst>
      <p:ext uri="{BB962C8B-B14F-4D97-AF65-F5344CB8AC3E}">
        <p14:creationId xmlns:p14="http://schemas.microsoft.com/office/powerpoint/2010/main" val="250522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sz="2900" dirty="0"/>
              <a:t>We will give account for every word we speak.  Our words will justify us or condemn us.</a:t>
            </a:r>
          </a:p>
          <a:p>
            <a:r>
              <a:rPr lang="en-US" sz="2900" dirty="0"/>
              <a:t>Jesus said that those who practice lawlessness will be cast into a furnace of </a:t>
            </a:r>
            <a:r>
              <a:rPr lang="en-US" sz="2900" b="1" u="sng" dirty="0"/>
              <a:t>fire</a:t>
            </a:r>
            <a:r>
              <a:rPr lang="en-US" sz="2900" dirty="0"/>
              <a:t>, but the righteous will shine in the kingdom of God.</a:t>
            </a:r>
          </a:p>
          <a:p>
            <a:r>
              <a:rPr lang="en-US" sz="2900" dirty="0"/>
              <a:t>God has appointed a day on which He will </a:t>
            </a:r>
            <a:r>
              <a:rPr lang="en-US" sz="2900" b="1" u="sng" dirty="0"/>
              <a:t>judge</a:t>
            </a:r>
            <a:r>
              <a:rPr lang="en-US" sz="2900" dirty="0"/>
              <a:t> the world in righteousness by Jesus Christ.</a:t>
            </a:r>
          </a:p>
          <a:p>
            <a:endParaRPr lang="en-US" dirty="0"/>
          </a:p>
        </p:txBody>
      </p:sp>
    </p:spTree>
    <p:extLst>
      <p:ext uri="{BB962C8B-B14F-4D97-AF65-F5344CB8AC3E}">
        <p14:creationId xmlns:p14="http://schemas.microsoft.com/office/powerpoint/2010/main" val="233275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dirty="0"/>
              <a:t>God will judge the living and the dead.</a:t>
            </a:r>
          </a:p>
          <a:p>
            <a:r>
              <a:rPr lang="en-US" dirty="0"/>
              <a:t>God was just when he struck Ananias and Sapphira dead for </a:t>
            </a:r>
            <a:r>
              <a:rPr lang="en-US" b="1" u="sng" dirty="0"/>
              <a:t>lying</a:t>
            </a:r>
            <a:r>
              <a:rPr lang="en-US" dirty="0"/>
              <a:t>.</a:t>
            </a:r>
          </a:p>
          <a:p>
            <a:endParaRPr lang="en-US" dirty="0"/>
          </a:p>
        </p:txBody>
      </p:sp>
    </p:spTree>
    <p:extLst>
      <p:ext uri="{BB962C8B-B14F-4D97-AF65-F5344CB8AC3E}">
        <p14:creationId xmlns:p14="http://schemas.microsoft.com/office/powerpoint/2010/main" val="141422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3E212-2021-49F6-9FD4-10032418F4BD}"/>
              </a:ext>
            </a:extLst>
          </p:cNvPr>
          <p:cNvSpPr>
            <a:spLocks noGrp="1"/>
          </p:cNvSpPr>
          <p:nvPr>
            <p:ph type="title"/>
          </p:nvPr>
        </p:nvSpPr>
        <p:spPr/>
        <p:txBody>
          <a:bodyPr/>
          <a:lstStyle/>
          <a:p>
            <a:r>
              <a:rPr lang="en-US" dirty="0"/>
              <a:t>There is Hope!</a:t>
            </a:r>
          </a:p>
        </p:txBody>
      </p:sp>
      <p:sp>
        <p:nvSpPr>
          <p:cNvPr id="3" name="Content Placeholder 2">
            <a:extLst>
              <a:ext uri="{FF2B5EF4-FFF2-40B4-BE49-F238E27FC236}">
                <a16:creationId xmlns:a16="http://schemas.microsoft.com/office/drawing/2014/main" id="{D66A3FEF-DBBA-4752-A793-ABB6E6376D81}"/>
              </a:ext>
            </a:extLst>
          </p:cNvPr>
          <p:cNvSpPr>
            <a:spLocks noGrp="1"/>
          </p:cNvSpPr>
          <p:nvPr>
            <p:ph idx="1"/>
          </p:nvPr>
        </p:nvSpPr>
        <p:spPr/>
        <p:txBody>
          <a:bodyPr/>
          <a:lstStyle/>
          <a:p>
            <a:r>
              <a:rPr lang="en-US" dirty="0"/>
              <a:t>None of us is righteous on our </a:t>
            </a:r>
            <a:r>
              <a:rPr lang="en-US" b="1" u="sng" dirty="0"/>
              <a:t>own</a:t>
            </a:r>
            <a:r>
              <a:rPr lang="en-US" dirty="0"/>
              <a:t>.  </a:t>
            </a:r>
          </a:p>
          <a:p>
            <a:r>
              <a:rPr lang="en-US" dirty="0"/>
              <a:t>We are justified by the </a:t>
            </a:r>
            <a:r>
              <a:rPr lang="en-US" b="1" u="sng" dirty="0"/>
              <a:t>blood</a:t>
            </a:r>
            <a:r>
              <a:rPr lang="en-US" dirty="0"/>
              <a:t> of Jesus Christ!</a:t>
            </a:r>
          </a:p>
          <a:p>
            <a:r>
              <a:rPr lang="en-US" dirty="0"/>
              <a:t>The Just One paid the price for </a:t>
            </a:r>
            <a:r>
              <a:rPr lang="en-US" b="1" u="sng" dirty="0"/>
              <a:t>my</a:t>
            </a:r>
            <a:r>
              <a:rPr lang="en-US" dirty="0"/>
              <a:t> sins by having His Son die for them.</a:t>
            </a:r>
          </a:p>
          <a:p>
            <a:endParaRPr lang="en-US" dirty="0"/>
          </a:p>
        </p:txBody>
      </p:sp>
    </p:spTree>
    <p:extLst>
      <p:ext uri="{BB962C8B-B14F-4D97-AF65-F5344CB8AC3E}">
        <p14:creationId xmlns:p14="http://schemas.microsoft.com/office/powerpoint/2010/main" val="8238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457200" y="533400"/>
            <a:ext cx="8077200" cy="4893647"/>
          </a:xfrm>
          <a:prstGeom prst="rect">
            <a:avLst/>
          </a:prstGeom>
          <a:noFill/>
          <a:ln w="9525">
            <a:noFill/>
            <a:miter lim="800000"/>
            <a:headEnd/>
            <a:tailEnd/>
          </a:ln>
        </p:spPr>
        <p:txBody>
          <a:bodyPr>
            <a:spAutoFit/>
          </a:bodyPr>
          <a:lstStyle/>
          <a:p>
            <a:r>
              <a:rPr lang="en-US" sz="2400" dirty="0"/>
              <a:t>26 to demonstrate at the present time His righteousness, that He might be just and the justifier of the one who has faith in Jesus. 27 Where is boasting then? It is excluded. By what law? Of works? No, but by the law of faith. 28 Therefore we conclude that a man is justified by faith apart from the deeds of the law. 29 Or is He the God of the Jews only? Is He not also the God of the Gentiles? Yes, of the Gentiles also, 30 since there is one God who will justify the circumcised by faith and the uncircumcised through faith. 31 Do we then make void the law through faith? Certainly not! On the contrary, we establish the law.  </a:t>
            </a:r>
          </a:p>
          <a:p>
            <a:endParaRPr lang="en-US" sz="2400" dirty="0"/>
          </a:p>
          <a:p>
            <a:pPr algn="r"/>
            <a:r>
              <a:rPr lang="en-US" sz="2400" dirty="0"/>
              <a:t>NKJV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457200" y="2130425"/>
            <a:ext cx="8001000" cy="1470025"/>
          </a:xfrm>
        </p:spPr>
        <p:txBody>
          <a:bodyPr anchor="ctr"/>
          <a:lstStyle/>
          <a:p>
            <a:pPr eaLnBrk="1" hangingPunct="1"/>
            <a:r>
              <a:rPr lang="en-US" b="1" dirty="0"/>
              <a:t>The Righteousness of God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t>Points to Consider</a:t>
            </a:r>
          </a:p>
        </p:txBody>
      </p:sp>
      <p:sp>
        <p:nvSpPr>
          <p:cNvPr id="3" name="Content Placeholder 2"/>
          <p:cNvSpPr>
            <a:spLocks noGrp="1"/>
          </p:cNvSpPr>
          <p:nvPr>
            <p:ph idx="1"/>
          </p:nvPr>
        </p:nvSpPr>
        <p:spPr/>
        <p:txBody>
          <a:bodyPr/>
          <a:lstStyle/>
          <a:p>
            <a:pPr lvl="0"/>
            <a:r>
              <a:rPr lang="en-US" dirty="0"/>
              <a:t>What Does it Mean that God is Righteous</a:t>
            </a:r>
          </a:p>
          <a:p>
            <a:pPr lvl="0"/>
            <a:r>
              <a:rPr lang="en-US" dirty="0"/>
              <a:t>God’s Righteousness Demands a Payment for Sin</a:t>
            </a:r>
          </a:p>
          <a:p>
            <a:pPr lvl="0"/>
            <a:r>
              <a:rPr lang="en-US" dirty="0"/>
              <a:t>There is Hope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What Does it Mean?</a:t>
            </a:r>
          </a:p>
        </p:txBody>
      </p:sp>
      <p:sp>
        <p:nvSpPr>
          <p:cNvPr id="3" name="Content Placeholder 2"/>
          <p:cNvSpPr>
            <a:spLocks noGrp="1"/>
          </p:cNvSpPr>
          <p:nvPr>
            <p:ph idx="1"/>
          </p:nvPr>
        </p:nvSpPr>
        <p:spPr>
          <a:xfrm>
            <a:off x="457200" y="1417638"/>
            <a:ext cx="8229600" cy="4708525"/>
          </a:xfrm>
        </p:spPr>
        <p:txBody>
          <a:bodyPr/>
          <a:lstStyle/>
          <a:p>
            <a:r>
              <a:rPr lang="en-US" sz="2900" dirty="0"/>
              <a:t>Moses gives the Children of Israel a song to remind them that God is </a:t>
            </a:r>
            <a:r>
              <a:rPr lang="en-US" sz="2900" b="1" u="sng" dirty="0"/>
              <a:t>perfect</a:t>
            </a:r>
            <a:r>
              <a:rPr lang="en-US" sz="2900" dirty="0"/>
              <a:t>, just, truth, righteous and upright. </a:t>
            </a:r>
          </a:p>
          <a:p>
            <a:r>
              <a:rPr lang="en-US" sz="2900" dirty="0"/>
              <a:t>God does not submit to a standard of righteousness because He </a:t>
            </a:r>
            <a:r>
              <a:rPr lang="en-US" sz="2900" b="1" u="sng" dirty="0"/>
              <a:t>is</a:t>
            </a:r>
            <a:r>
              <a:rPr lang="en-US" sz="2900" dirty="0"/>
              <a:t> righteous.  He is the standard!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What Does it Mean?</a:t>
            </a:r>
          </a:p>
        </p:txBody>
      </p:sp>
      <p:sp>
        <p:nvSpPr>
          <p:cNvPr id="3" name="Content Placeholder 2"/>
          <p:cNvSpPr>
            <a:spLocks noGrp="1"/>
          </p:cNvSpPr>
          <p:nvPr>
            <p:ph idx="1"/>
          </p:nvPr>
        </p:nvSpPr>
        <p:spPr>
          <a:xfrm>
            <a:off x="457200" y="1417638"/>
            <a:ext cx="8229600" cy="4708525"/>
          </a:xfrm>
        </p:spPr>
        <p:txBody>
          <a:bodyPr/>
          <a:lstStyle/>
          <a:p>
            <a:r>
              <a:rPr lang="en-US" dirty="0"/>
              <a:t>The psalmist declares that God’s righteousness is </a:t>
            </a:r>
            <a:r>
              <a:rPr lang="en-US" b="1" u="sng" dirty="0"/>
              <a:t>everlasting,</a:t>
            </a:r>
            <a:r>
              <a:rPr lang="en-US" dirty="0"/>
              <a:t> so His judgments are upright, His word is pure and His law is truth.</a:t>
            </a:r>
          </a:p>
          <a:p>
            <a:r>
              <a:rPr lang="en-US" dirty="0"/>
              <a:t>The </a:t>
            </a:r>
            <a:r>
              <a:rPr lang="en-US" b="1" u="sng" dirty="0"/>
              <a:t>judgments</a:t>
            </a:r>
            <a:r>
              <a:rPr lang="en-US" dirty="0"/>
              <a:t> of the Lord are true and righteous altogether.</a:t>
            </a:r>
          </a:p>
          <a:p>
            <a:endParaRPr lang="en-US" dirty="0"/>
          </a:p>
        </p:txBody>
      </p:sp>
    </p:spTree>
    <p:extLst>
      <p:ext uri="{BB962C8B-B14F-4D97-AF65-F5344CB8AC3E}">
        <p14:creationId xmlns:p14="http://schemas.microsoft.com/office/powerpoint/2010/main" val="3168751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dirty="0"/>
              <a:t>God’s </a:t>
            </a:r>
            <a:r>
              <a:rPr lang="en-US" b="1" u="sng" dirty="0"/>
              <a:t>righteousness</a:t>
            </a:r>
            <a:r>
              <a:rPr lang="en-US" dirty="0"/>
              <a:t> meant that the extreme wickedness of man had to be punished.  In His righteousness, He </a:t>
            </a:r>
            <a:r>
              <a:rPr lang="en-US" b="1" u="sng" dirty="0"/>
              <a:t>destroyed</a:t>
            </a:r>
            <a:r>
              <a:rPr lang="en-US" dirty="0"/>
              <a:t> man from the face of the earth.</a:t>
            </a:r>
          </a:p>
          <a:p>
            <a:r>
              <a:rPr lang="en-US" dirty="0"/>
              <a:t>In direct contrast to the wickedness of most men, Noah was just.  He was </a:t>
            </a:r>
            <a:r>
              <a:rPr lang="en-US" b="1" u="sng" dirty="0"/>
              <a:t>right</a:t>
            </a:r>
            <a:r>
              <a:rPr lang="en-US" dirty="0"/>
              <a:t> with God.</a:t>
            </a:r>
          </a:p>
          <a:p>
            <a:endParaRPr lang="en-US" dirty="0"/>
          </a:p>
        </p:txBody>
      </p:sp>
    </p:spTree>
    <p:extLst>
      <p:ext uri="{BB962C8B-B14F-4D97-AF65-F5344CB8AC3E}">
        <p14:creationId xmlns:p14="http://schemas.microsoft.com/office/powerpoint/2010/main" val="23970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dirty="0"/>
              <a:t>God chose Abraham so He could teach his children the way of the Lord which included doing righteousness and justice.</a:t>
            </a:r>
          </a:p>
          <a:p>
            <a:r>
              <a:rPr lang="en-US" dirty="0"/>
              <a:t>Abraham appealed to God’s justice by asking Him, “Would you also destroy the righteous with the wicked?”</a:t>
            </a:r>
          </a:p>
          <a:p>
            <a:endParaRPr lang="en-US" dirty="0"/>
          </a:p>
        </p:txBody>
      </p:sp>
    </p:spTree>
    <p:extLst>
      <p:ext uri="{BB962C8B-B14F-4D97-AF65-F5344CB8AC3E}">
        <p14:creationId xmlns:p14="http://schemas.microsoft.com/office/powerpoint/2010/main" val="1302019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0F1CD-9E00-4312-BA83-06AA4B4D8343}"/>
              </a:ext>
            </a:extLst>
          </p:cNvPr>
          <p:cNvSpPr>
            <a:spLocks noGrp="1"/>
          </p:cNvSpPr>
          <p:nvPr>
            <p:ph type="title"/>
          </p:nvPr>
        </p:nvSpPr>
        <p:spPr/>
        <p:txBody>
          <a:bodyPr/>
          <a:lstStyle/>
          <a:p>
            <a:r>
              <a:rPr lang="en-US" dirty="0"/>
              <a:t>Demands a Penalty for Sin</a:t>
            </a:r>
          </a:p>
        </p:txBody>
      </p:sp>
      <p:sp>
        <p:nvSpPr>
          <p:cNvPr id="3" name="Content Placeholder 2">
            <a:extLst>
              <a:ext uri="{FF2B5EF4-FFF2-40B4-BE49-F238E27FC236}">
                <a16:creationId xmlns:a16="http://schemas.microsoft.com/office/drawing/2014/main" id="{E19B2B46-9729-473F-86AC-8C89CC06A37B}"/>
              </a:ext>
            </a:extLst>
          </p:cNvPr>
          <p:cNvSpPr>
            <a:spLocks noGrp="1"/>
          </p:cNvSpPr>
          <p:nvPr>
            <p:ph idx="1"/>
          </p:nvPr>
        </p:nvSpPr>
        <p:spPr/>
        <p:txBody>
          <a:bodyPr/>
          <a:lstStyle/>
          <a:p>
            <a:r>
              <a:rPr lang="en-US" dirty="0"/>
              <a:t>God was righteous when he </a:t>
            </a:r>
            <a:r>
              <a:rPr lang="en-US" b="1" u="sng" dirty="0"/>
              <a:t>destroyed</a:t>
            </a:r>
            <a:r>
              <a:rPr lang="en-US" dirty="0"/>
              <a:t> Sodom.  He was righteous when he allowed Lot to </a:t>
            </a:r>
            <a:r>
              <a:rPr lang="en-US" b="1" u="sng" dirty="0"/>
              <a:t>escape</a:t>
            </a:r>
            <a:r>
              <a:rPr lang="en-US" dirty="0"/>
              <a:t>.  He was righteous when he turned Lot’s wife into a pillar of salt.</a:t>
            </a:r>
          </a:p>
          <a:p>
            <a:r>
              <a:rPr lang="en-US" dirty="0"/>
              <a:t>It was right for God to </a:t>
            </a:r>
            <a:r>
              <a:rPr lang="en-US" b="1" u="sng" dirty="0"/>
              <a:t>wait</a:t>
            </a:r>
            <a:r>
              <a:rPr lang="en-US" dirty="0"/>
              <a:t> until the iniquity of the Amorites was complete before He sent Israel in to destroy them and take their land.</a:t>
            </a:r>
          </a:p>
          <a:p>
            <a:endParaRPr lang="en-US" dirty="0"/>
          </a:p>
        </p:txBody>
      </p:sp>
    </p:spTree>
    <p:extLst>
      <p:ext uri="{BB962C8B-B14F-4D97-AF65-F5344CB8AC3E}">
        <p14:creationId xmlns:p14="http://schemas.microsoft.com/office/powerpoint/2010/main" val="471446356"/>
      </p:ext>
    </p:extLst>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16745</TotalTime>
  <Words>807</Words>
  <Application>Microsoft Office PowerPoint</Application>
  <PresentationFormat>On-screen Show (4:3)</PresentationFormat>
  <Paragraphs>39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PowerPoint Presentation</vt:lpstr>
      <vt:lpstr>The Righteousness of God</vt:lpstr>
      <vt:lpstr>Points to Consider</vt:lpstr>
      <vt:lpstr>What Does it Mean?</vt:lpstr>
      <vt:lpstr>What Does it Mean?</vt:lpstr>
      <vt:lpstr>Demands a Penalty for Sin</vt:lpstr>
      <vt:lpstr>Demands a Penalty for Sin</vt:lpstr>
      <vt:lpstr>Demands a Penalty for Sin</vt:lpstr>
      <vt:lpstr>Demands a Penalty for Sin</vt:lpstr>
      <vt:lpstr>Demands a Penalty for Sin</vt:lpstr>
      <vt:lpstr>Demands a Penalty for Sin</vt:lpstr>
      <vt:lpstr>There is Hope!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65</cp:revision>
  <cp:lastPrinted>2017-07-30T12:23:38Z</cp:lastPrinted>
  <dcterms:created xsi:type="dcterms:W3CDTF">2017-01-05T18:31:03Z</dcterms:created>
  <dcterms:modified xsi:type="dcterms:W3CDTF">2017-07-30T12:23:41Z</dcterms:modified>
</cp:coreProperties>
</file>