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1" r:id="rId2"/>
    <p:sldId id="293" r:id="rId3"/>
    <p:sldId id="277" r:id="rId4"/>
    <p:sldId id="294" r:id="rId5"/>
    <p:sldId id="295" r:id="rId6"/>
    <p:sldId id="296" r:id="rId7"/>
    <p:sldId id="297" r:id="rId8"/>
    <p:sldId id="298" r:id="rId9"/>
    <p:sldId id="299" r:id="rId10"/>
    <p:sldId id="300" r:id="rId11"/>
    <p:sldId id="301"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1/22/2017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1/22/2017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696200" cy="5632311"/>
          </a:xfrm>
          <a:prstGeom prst="rect">
            <a:avLst/>
          </a:prstGeom>
          <a:noFill/>
        </p:spPr>
        <p:txBody>
          <a:bodyPr wrap="square" rtlCol="0">
            <a:spAutoFit/>
          </a:bodyPr>
          <a:lstStyle/>
          <a:p>
            <a:pPr marL="0" marR="0" algn="just">
              <a:spcBef>
                <a:spcPts val="0"/>
              </a:spcBef>
              <a:spcAft>
                <a:spcPts val="0"/>
              </a:spcAft>
            </a:pPr>
            <a:r>
              <a:rPr lang="en-US" sz="2400" b="1" dirty="0">
                <a:latin typeface="Times New Roman" panose="02020603050405020304" pitchFamily="18" charset="0"/>
                <a:ea typeface="Times New Roman" panose="02020603050405020304" pitchFamily="18" charset="0"/>
              </a:rPr>
              <a:t>Phil 1:27-2:2</a:t>
            </a:r>
            <a:r>
              <a:rPr lang="en-US" sz="2400" dirty="0">
                <a:latin typeface="Times New Roman" panose="02020603050405020304" pitchFamily="18" charset="0"/>
                <a:ea typeface="Times New Roman" panose="02020603050405020304" pitchFamily="18" charset="0"/>
              </a:rPr>
              <a:t>  </a:t>
            </a:r>
            <a:r>
              <a:rPr lang="en-US" sz="2400" i="1" dirty="0">
                <a:latin typeface="Times New Roman" panose="02020603050405020304" pitchFamily="18" charset="0"/>
                <a:ea typeface="Times New Roman" panose="02020603050405020304" pitchFamily="18" charset="0"/>
              </a:rPr>
              <a:t>Only let your conduct be worthy of the gospel of Christ, so that whether I come and see you or am absent, I may hear of your affairs, that you stand fast in one spirit, with one mind striving together for the faith of the gospel, 28 and not in any way terrified by your adversaries, which is to them a proof of perdition, but to you of salvation, and that from God. 29 For to you it has been granted on behalf of Christ, not only to believe in Him, but also to suffer for His sake, 30 having the same conflict which you saw in me and now hear is in me. 2 Therefore if there is any consolation in Christ, if any comfort of love, if any fellowship of the Spirit, if any affection and mercy, 2 fulfill my joy by being like-minded, having the same love, being of one accord, of one mind.</a:t>
            </a:r>
            <a:endParaRPr lang="en-US" sz="24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dirty="0">
                <a:latin typeface="Times New Roman" panose="02020603050405020304" pitchFamily="18" charset="0"/>
                <a:ea typeface="Times New Roman" panose="02020603050405020304" pitchFamily="18" charset="0"/>
              </a:rPr>
              <a:t>NKJV</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0099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2:1-2</a:t>
            </a:r>
          </a:p>
        </p:txBody>
      </p:sp>
      <p:sp>
        <p:nvSpPr>
          <p:cNvPr id="3" name="Content Placeholder 2"/>
          <p:cNvSpPr>
            <a:spLocks noGrp="1"/>
          </p:cNvSpPr>
          <p:nvPr>
            <p:ph idx="1"/>
          </p:nvPr>
        </p:nvSpPr>
        <p:spPr/>
        <p:txBody>
          <a:bodyPr/>
          <a:lstStyle/>
          <a:p>
            <a:r>
              <a:rPr lang="en-US" i="1" dirty="0"/>
              <a:t>If any </a:t>
            </a:r>
            <a:r>
              <a:rPr lang="en-US" b="1" i="1" u="sng" dirty="0"/>
              <a:t>affection</a:t>
            </a:r>
            <a:r>
              <a:rPr lang="en-US" i="1" dirty="0"/>
              <a:t> and mercy…  </a:t>
            </a:r>
            <a:r>
              <a:rPr lang="en-US" dirty="0"/>
              <a:t>The word affection comes from the word meaning bowels.  We might say, “I love you from deep within” or “the deepest part of my heart.”  The word mercy means to pity.  Paul is saying if you pity my current situation at all then </a:t>
            </a:r>
            <a:r>
              <a:rPr lang="en-US" b="1" u="sng" dirty="0"/>
              <a:t>fulfill</a:t>
            </a:r>
            <a:r>
              <a:rPr lang="en-US" dirty="0"/>
              <a:t> my joy.  </a:t>
            </a:r>
          </a:p>
          <a:p>
            <a:pPr marL="0" indent="0">
              <a:buNone/>
            </a:pPr>
            <a:endParaRPr lang="en-US" dirty="0"/>
          </a:p>
        </p:txBody>
      </p:sp>
    </p:spTree>
    <p:extLst>
      <p:ext uri="{BB962C8B-B14F-4D97-AF65-F5344CB8AC3E}">
        <p14:creationId xmlns:p14="http://schemas.microsoft.com/office/powerpoint/2010/main" val="339596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They could fulfill his joy by:</a:t>
            </a:r>
            <a:endParaRPr lang="en-US" dirty="0"/>
          </a:p>
        </p:txBody>
      </p:sp>
      <p:sp>
        <p:nvSpPr>
          <p:cNvPr id="3" name="Content Placeholder 2"/>
          <p:cNvSpPr>
            <a:spLocks noGrp="1"/>
          </p:cNvSpPr>
          <p:nvPr>
            <p:ph idx="1"/>
          </p:nvPr>
        </p:nvSpPr>
        <p:spPr/>
        <p:txBody>
          <a:bodyPr/>
          <a:lstStyle/>
          <a:p>
            <a:pPr lvl="1"/>
            <a:r>
              <a:rPr lang="en-US" dirty="0"/>
              <a:t>Being like-minded.  We should be singularly </a:t>
            </a:r>
            <a:r>
              <a:rPr lang="en-US" b="1" u="sng" dirty="0"/>
              <a:t>focused</a:t>
            </a:r>
            <a:r>
              <a:rPr lang="en-US" dirty="0"/>
              <a:t> on the same thing.  It derives its meaning from a word that means “fenced in.”</a:t>
            </a:r>
          </a:p>
          <a:p>
            <a:pPr lvl="1"/>
            <a:r>
              <a:rPr lang="en-US" dirty="0"/>
              <a:t>Having the same love. We should have mutual love for one another and a love for Jesus Christ.</a:t>
            </a:r>
          </a:p>
          <a:p>
            <a:pPr lvl="1"/>
            <a:r>
              <a:rPr lang="en-US" dirty="0"/>
              <a:t>Being of one accord.  Co-spirited.</a:t>
            </a:r>
          </a:p>
          <a:p>
            <a:pPr lvl="1"/>
            <a:r>
              <a:rPr lang="en-US" dirty="0"/>
              <a:t>One mind.</a:t>
            </a:r>
          </a:p>
          <a:p>
            <a:endParaRPr lang="en-US" dirty="0"/>
          </a:p>
        </p:txBody>
      </p:sp>
    </p:spTree>
    <p:extLst>
      <p:ext uri="{BB962C8B-B14F-4D97-AF65-F5344CB8AC3E}">
        <p14:creationId xmlns:p14="http://schemas.microsoft.com/office/powerpoint/2010/main" val="118574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altLang="en-US" sz="7200" dirty="0"/>
              <a:t>Philippians 1:27 – 2:2</a:t>
            </a:r>
          </a:p>
        </p:txBody>
      </p:sp>
    </p:spTree>
    <p:extLst>
      <p:ext uri="{BB962C8B-B14F-4D97-AF65-F5344CB8AC3E}">
        <p14:creationId xmlns:p14="http://schemas.microsoft.com/office/powerpoint/2010/main" val="226460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1:27</a:t>
            </a:r>
          </a:p>
        </p:txBody>
      </p:sp>
      <p:sp>
        <p:nvSpPr>
          <p:cNvPr id="3" name="Content Placeholder 2"/>
          <p:cNvSpPr>
            <a:spLocks noGrp="1"/>
          </p:cNvSpPr>
          <p:nvPr>
            <p:ph idx="1"/>
          </p:nvPr>
        </p:nvSpPr>
        <p:spPr/>
        <p:txBody>
          <a:bodyPr/>
          <a:lstStyle/>
          <a:p>
            <a:r>
              <a:rPr lang="en-US" dirty="0"/>
              <a:t>The phrase “let your conduct be” comes from a word that means to behave as a </a:t>
            </a:r>
            <a:r>
              <a:rPr lang="en-US" b="1" u="sng" dirty="0"/>
              <a:t>citizen</a:t>
            </a:r>
            <a:r>
              <a:rPr lang="en-US" dirty="0"/>
              <a:t>.</a:t>
            </a:r>
          </a:p>
          <a:p>
            <a:r>
              <a:rPr lang="en-US" dirty="0"/>
              <a:t>The Philippians were Roman citizens.  The citizens of Philippi would have taken a great deal of </a:t>
            </a:r>
            <a:r>
              <a:rPr lang="en-US" b="1" u="sng" dirty="0"/>
              <a:t>pride</a:t>
            </a:r>
            <a:r>
              <a:rPr lang="en-US" dirty="0"/>
              <a:t> in living in a way that was considered fitting of a Roman citizen.</a:t>
            </a:r>
          </a:p>
          <a:p>
            <a:endParaRPr lang="en-US" dirty="0"/>
          </a:p>
        </p:txBody>
      </p:sp>
    </p:spTree>
    <p:extLst>
      <p:ext uri="{BB962C8B-B14F-4D97-AF65-F5344CB8AC3E}">
        <p14:creationId xmlns:p14="http://schemas.microsoft.com/office/powerpoint/2010/main" val="285592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1:27</a:t>
            </a:r>
          </a:p>
        </p:txBody>
      </p:sp>
      <p:sp>
        <p:nvSpPr>
          <p:cNvPr id="3" name="Content Placeholder 2"/>
          <p:cNvSpPr>
            <a:spLocks noGrp="1"/>
          </p:cNvSpPr>
          <p:nvPr>
            <p:ph idx="1"/>
          </p:nvPr>
        </p:nvSpPr>
        <p:spPr/>
        <p:txBody>
          <a:bodyPr/>
          <a:lstStyle/>
          <a:p>
            <a:r>
              <a:rPr lang="en-US" dirty="0"/>
              <a:t>There were many benefits of being a Roman citizen.  A citizen could </a:t>
            </a:r>
            <a:r>
              <a:rPr lang="en-US" b="1" u="sng" dirty="0"/>
              <a:t>vote</a:t>
            </a:r>
            <a:r>
              <a:rPr lang="en-US" dirty="0"/>
              <a:t>, make contracts, and get married.</a:t>
            </a:r>
          </a:p>
          <a:p>
            <a:r>
              <a:rPr lang="en-US" dirty="0"/>
              <a:t>Roman citizens also had certain </a:t>
            </a:r>
            <a:r>
              <a:rPr lang="en-US" b="1" u="sng" dirty="0"/>
              <a:t>protections</a:t>
            </a:r>
            <a:r>
              <a:rPr lang="en-US" dirty="0"/>
              <a:t>.  A citizen could not be tortured, could not be crucified, and could not be sentenced to death except for treason.</a:t>
            </a:r>
          </a:p>
          <a:p>
            <a:endParaRPr lang="en-US" dirty="0"/>
          </a:p>
        </p:txBody>
      </p:sp>
    </p:spTree>
    <p:extLst>
      <p:ext uri="{BB962C8B-B14F-4D97-AF65-F5344CB8AC3E}">
        <p14:creationId xmlns:p14="http://schemas.microsoft.com/office/powerpoint/2010/main" val="2619345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1:27</a:t>
            </a:r>
          </a:p>
        </p:txBody>
      </p:sp>
      <p:sp>
        <p:nvSpPr>
          <p:cNvPr id="3" name="Content Placeholder 2"/>
          <p:cNvSpPr>
            <a:spLocks noGrp="1"/>
          </p:cNvSpPr>
          <p:nvPr>
            <p:ph idx="1"/>
          </p:nvPr>
        </p:nvSpPr>
        <p:spPr>
          <a:xfrm>
            <a:off x="457200" y="1295400"/>
            <a:ext cx="8229600" cy="4525963"/>
          </a:xfrm>
        </p:spPr>
        <p:txBody>
          <a:bodyPr/>
          <a:lstStyle/>
          <a:p>
            <a:r>
              <a:rPr lang="en-US" dirty="0"/>
              <a:t>Paul is telling them to live appropriately as a citizen of the </a:t>
            </a:r>
            <a:r>
              <a:rPr lang="en-US" b="1" u="sng" dirty="0"/>
              <a:t>gospel</a:t>
            </a:r>
            <a:r>
              <a:rPr lang="en-US" dirty="0"/>
              <a:t> of Christ and as a citizen of </a:t>
            </a:r>
            <a:r>
              <a:rPr lang="en-US" b="1" u="sng" dirty="0"/>
              <a:t>heaven</a:t>
            </a:r>
            <a:r>
              <a:rPr lang="en-US" dirty="0"/>
              <a:t>.</a:t>
            </a:r>
          </a:p>
          <a:p>
            <a:r>
              <a:rPr lang="en-US" dirty="0"/>
              <a:t>1.	They have a </a:t>
            </a:r>
            <a:r>
              <a:rPr lang="en-US" b="1" u="sng" dirty="0"/>
              <a:t>consistent</a:t>
            </a:r>
            <a:r>
              <a:rPr lang="en-US" dirty="0"/>
              <a:t> character.  Paul instructs them to act the same regardless of if he is present or absent.</a:t>
            </a:r>
          </a:p>
          <a:p>
            <a:r>
              <a:rPr lang="en-US" dirty="0"/>
              <a:t>2.	They stand fast.</a:t>
            </a:r>
          </a:p>
          <a:p>
            <a:pPr lvl="1"/>
            <a:r>
              <a:rPr lang="en-US" sz="2400" b="1" dirty="0"/>
              <a:t>1 Cor 16:13-14</a:t>
            </a:r>
            <a:r>
              <a:rPr lang="en-US" sz="2400" dirty="0"/>
              <a:t>  </a:t>
            </a:r>
            <a:r>
              <a:rPr lang="en-US" sz="2400" i="1" dirty="0"/>
              <a:t>Watch, stand fast in the </a:t>
            </a:r>
            <a:r>
              <a:rPr lang="en-US" sz="2400" b="1" i="1" u="sng" dirty="0"/>
              <a:t>faith</a:t>
            </a:r>
            <a:r>
              <a:rPr lang="en-US" sz="2400" i="1" dirty="0"/>
              <a:t>, be brave, be strong. 14 Let all that you do be done with love.</a:t>
            </a:r>
            <a:r>
              <a:rPr lang="en-US" sz="2400" dirty="0"/>
              <a:t> NKJV</a:t>
            </a:r>
          </a:p>
          <a:p>
            <a:pPr lvl="1"/>
            <a:endParaRPr lang="en-US" dirty="0"/>
          </a:p>
        </p:txBody>
      </p:sp>
    </p:spTree>
    <p:extLst>
      <p:ext uri="{BB962C8B-B14F-4D97-AF65-F5344CB8AC3E}">
        <p14:creationId xmlns:p14="http://schemas.microsoft.com/office/powerpoint/2010/main" val="102526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1:27</a:t>
            </a:r>
          </a:p>
        </p:txBody>
      </p:sp>
      <p:sp>
        <p:nvSpPr>
          <p:cNvPr id="3" name="Content Placeholder 2"/>
          <p:cNvSpPr>
            <a:spLocks noGrp="1"/>
          </p:cNvSpPr>
          <p:nvPr>
            <p:ph idx="1"/>
          </p:nvPr>
        </p:nvSpPr>
        <p:spPr>
          <a:xfrm>
            <a:off x="457200" y="1295400"/>
            <a:ext cx="8229600" cy="4525963"/>
          </a:xfrm>
        </p:spPr>
        <p:txBody>
          <a:bodyPr/>
          <a:lstStyle/>
          <a:p>
            <a:r>
              <a:rPr lang="en-US" dirty="0"/>
              <a:t>They are of one spirit.</a:t>
            </a:r>
          </a:p>
          <a:p>
            <a:r>
              <a:rPr lang="en-US" dirty="0"/>
              <a:t>3. They are all of one </a:t>
            </a:r>
            <a:r>
              <a:rPr lang="en-US" b="1" u="sng" dirty="0"/>
              <a:t>mind.</a:t>
            </a:r>
          </a:p>
          <a:p>
            <a:pPr lvl="1"/>
            <a:r>
              <a:rPr lang="en-US" dirty="0"/>
              <a:t>The Point – This is an </a:t>
            </a:r>
            <a:r>
              <a:rPr lang="en-US" b="1" u="sng" dirty="0"/>
              <a:t>intimate</a:t>
            </a:r>
            <a:r>
              <a:rPr lang="en-US" dirty="0"/>
              <a:t> and close unity.  We are connected at our very core.</a:t>
            </a:r>
          </a:p>
          <a:p>
            <a:r>
              <a:rPr lang="en-US" dirty="0"/>
              <a:t>5.	Strive together for the faith of the gospel.</a:t>
            </a:r>
          </a:p>
          <a:p>
            <a:pPr lvl="1"/>
            <a:r>
              <a:rPr lang="en-US" dirty="0"/>
              <a:t>The same Greek word that is translated “strive together” in 1:27 is translated “</a:t>
            </a:r>
            <a:r>
              <a:rPr lang="en-US" b="1" u="sng" dirty="0"/>
              <a:t>labored</a:t>
            </a:r>
            <a:r>
              <a:rPr lang="en-US" dirty="0"/>
              <a:t> with” in 4:3.</a:t>
            </a:r>
          </a:p>
          <a:p>
            <a:endParaRPr lang="en-US" dirty="0"/>
          </a:p>
        </p:txBody>
      </p:sp>
    </p:spTree>
    <p:extLst>
      <p:ext uri="{BB962C8B-B14F-4D97-AF65-F5344CB8AC3E}">
        <p14:creationId xmlns:p14="http://schemas.microsoft.com/office/powerpoint/2010/main" val="242251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1:28</a:t>
            </a:r>
          </a:p>
        </p:txBody>
      </p:sp>
      <p:sp>
        <p:nvSpPr>
          <p:cNvPr id="3" name="Content Placeholder 2"/>
          <p:cNvSpPr>
            <a:spLocks noGrp="1"/>
          </p:cNvSpPr>
          <p:nvPr>
            <p:ph idx="1"/>
          </p:nvPr>
        </p:nvSpPr>
        <p:spPr>
          <a:xfrm>
            <a:off x="457200" y="1295400"/>
            <a:ext cx="8229600" cy="4525963"/>
          </a:xfrm>
        </p:spPr>
        <p:txBody>
          <a:bodyPr/>
          <a:lstStyle/>
          <a:p>
            <a:r>
              <a:rPr lang="en-US" dirty="0"/>
              <a:t>6.	Are not afraid of their adversaries. Remember that it was Paul’s chains that were giving them boldness.</a:t>
            </a:r>
          </a:p>
          <a:p>
            <a:pPr lvl="1"/>
            <a:r>
              <a:rPr lang="en-US" sz="2400" dirty="0"/>
              <a:t>The </a:t>
            </a:r>
            <a:r>
              <a:rPr lang="en-US" sz="2400" b="1" u="sng" dirty="0"/>
              <a:t>Jewish</a:t>
            </a:r>
            <a:r>
              <a:rPr lang="en-US" sz="2400" dirty="0"/>
              <a:t> leaders were the first adversaries of Christianity.  Paul was one of the first to try and destroy this movement.</a:t>
            </a:r>
          </a:p>
          <a:p>
            <a:pPr lvl="1"/>
            <a:r>
              <a:rPr lang="en-US" sz="2400" dirty="0"/>
              <a:t>The </a:t>
            </a:r>
            <a:r>
              <a:rPr lang="en-US" sz="2400" b="1" u="sng" dirty="0"/>
              <a:t>Romans</a:t>
            </a:r>
            <a:r>
              <a:rPr lang="en-US" sz="2400" dirty="0"/>
              <a:t> continued the persecution. </a:t>
            </a:r>
          </a:p>
          <a:p>
            <a:pPr lvl="1"/>
            <a:r>
              <a:rPr lang="en-US" sz="2400" dirty="0"/>
              <a:t>The most potentially terrifying enemy is the </a:t>
            </a:r>
            <a:r>
              <a:rPr lang="en-US" sz="2400" b="1" u="sng" dirty="0"/>
              <a:t>devil</a:t>
            </a:r>
            <a:r>
              <a:rPr lang="en-US" sz="2400" dirty="0"/>
              <a:t> himself.</a:t>
            </a:r>
          </a:p>
          <a:p>
            <a:pPr lvl="1"/>
            <a:r>
              <a:rPr lang="en-US" sz="2400" dirty="0"/>
              <a:t>Persecution is a proof of destruction to the adversaries but a proof of salvation to the believers.</a:t>
            </a:r>
          </a:p>
        </p:txBody>
      </p:sp>
    </p:spTree>
    <p:extLst>
      <p:ext uri="{BB962C8B-B14F-4D97-AF65-F5344CB8AC3E}">
        <p14:creationId xmlns:p14="http://schemas.microsoft.com/office/powerpoint/2010/main" val="195495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2:1-2</a:t>
            </a:r>
          </a:p>
        </p:txBody>
      </p:sp>
      <p:sp>
        <p:nvSpPr>
          <p:cNvPr id="3" name="Content Placeholder 2"/>
          <p:cNvSpPr>
            <a:spLocks noGrp="1"/>
          </p:cNvSpPr>
          <p:nvPr>
            <p:ph idx="1"/>
          </p:nvPr>
        </p:nvSpPr>
        <p:spPr>
          <a:xfrm>
            <a:off x="457200" y="1295400"/>
            <a:ext cx="8229600" cy="4525963"/>
          </a:xfrm>
        </p:spPr>
        <p:txBody>
          <a:bodyPr/>
          <a:lstStyle/>
          <a:p>
            <a:pPr lvl="0"/>
            <a:r>
              <a:rPr lang="en-US" i="1" dirty="0"/>
              <a:t>Therefore if there is any consolation in </a:t>
            </a:r>
            <a:r>
              <a:rPr lang="en-US" b="1" i="1" u="sng" dirty="0"/>
              <a:t>Christ</a:t>
            </a:r>
            <a:r>
              <a:rPr lang="en-US" dirty="0"/>
              <a:t> – If there is any appeal in the name of Christ.  The word translated consolation is more often translated exhortation.</a:t>
            </a:r>
          </a:p>
          <a:p>
            <a:pPr lvl="0"/>
            <a:r>
              <a:rPr lang="en-US" dirty="0"/>
              <a:t>Paul was using his relationship with the Philippians as well as the relationship they had with Christ as the basis of his appeal for unity.</a:t>
            </a:r>
          </a:p>
          <a:p>
            <a:pPr lvl="1"/>
            <a:endParaRPr lang="en-US" sz="2000" dirty="0"/>
          </a:p>
        </p:txBody>
      </p:sp>
    </p:spTree>
    <p:extLst>
      <p:ext uri="{BB962C8B-B14F-4D97-AF65-F5344CB8AC3E}">
        <p14:creationId xmlns:p14="http://schemas.microsoft.com/office/powerpoint/2010/main" val="72476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2:1-2</a:t>
            </a:r>
          </a:p>
        </p:txBody>
      </p:sp>
      <p:sp>
        <p:nvSpPr>
          <p:cNvPr id="3" name="Content Placeholder 2"/>
          <p:cNvSpPr>
            <a:spLocks noGrp="1"/>
          </p:cNvSpPr>
          <p:nvPr>
            <p:ph idx="1"/>
          </p:nvPr>
        </p:nvSpPr>
        <p:spPr>
          <a:xfrm>
            <a:off x="457200" y="1295400"/>
            <a:ext cx="8229600" cy="4525963"/>
          </a:xfrm>
        </p:spPr>
        <p:txBody>
          <a:bodyPr/>
          <a:lstStyle/>
          <a:p>
            <a:pPr lvl="0"/>
            <a:r>
              <a:rPr lang="en-US" i="1" dirty="0"/>
              <a:t>If there is any comfort of </a:t>
            </a:r>
            <a:r>
              <a:rPr lang="en-US" b="1" i="1" u="sng" dirty="0"/>
              <a:t>love</a:t>
            </a:r>
            <a:r>
              <a:rPr lang="en-US" dirty="0"/>
              <a:t>… The word translated “comfort” is often translated consolation.  It carries with it the idea of providing relief from sorrow.  It is love that provides the greatest comfort during suffering and sorrow.</a:t>
            </a:r>
          </a:p>
          <a:p>
            <a:r>
              <a:rPr lang="en-US" i="1" dirty="0"/>
              <a:t>If any fellowship of the </a:t>
            </a:r>
            <a:r>
              <a:rPr lang="en-US" b="1" i="1" u="sng" dirty="0"/>
              <a:t>Spirit</a:t>
            </a:r>
            <a:r>
              <a:rPr lang="en-US" dirty="0"/>
              <a:t>…  If we share the influence of God’s Spirit…</a:t>
            </a:r>
          </a:p>
          <a:p>
            <a:pPr marL="0" lvl="0" indent="0">
              <a:buNone/>
            </a:pPr>
            <a:endParaRPr lang="en-US" dirty="0"/>
          </a:p>
          <a:p>
            <a:pPr lvl="1"/>
            <a:endParaRPr lang="en-US" sz="2000" dirty="0"/>
          </a:p>
        </p:txBody>
      </p:sp>
    </p:spTree>
    <p:extLst>
      <p:ext uri="{BB962C8B-B14F-4D97-AF65-F5344CB8AC3E}">
        <p14:creationId xmlns:p14="http://schemas.microsoft.com/office/powerpoint/2010/main" val="633927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1827</TotalTime>
  <Words>606</Words>
  <Application>Microsoft Office PowerPoint</Application>
  <PresentationFormat>On-screen Show (4:3)</PresentationFormat>
  <Paragraphs>39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Philippians 1:27 – 2:2</vt:lpstr>
      <vt:lpstr>Philippians 1:27</vt:lpstr>
      <vt:lpstr>Philippians 1:27</vt:lpstr>
      <vt:lpstr>Philippians 1:27</vt:lpstr>
      <vt:lpstr>Philippians 1:27</vt:lpstr>
      <vt:lpstr>Philippians 1:28</vt:lpstr>
      <vt:lpstr>Philippians 2:1-2</vt:lpstr>
      <vt:lpstr>Philippians 2:1-2</vt:lpstr>
      <vt:lpstr>Philippians 2:1-2</vt:lpstr>
      <vt:lpstr>They could fulfill his joy by: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cp:lastModifiedBy>
  <cp:revision>42</cp:revision>
  <cp:lastPrinted>2017-01-22T13:06:35Z</cp:lastPrinted>
  <dcterms:created xsi:type="dcterms:W3CDTF">2017-01-05T18:31:03Z</dcterms:created>
  <dcterms:modified xsi:type="dcterms:W3CDTF">2017-01-22T13:17:13Z</dcterms:modified>
</cp:coreProperties>
</file>