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351" r:id="rId3"/>
    <p:sldId id="344" r:id="rId4"/>
    <p:sldId id="257" r:id="rId5"/>
    <p:sldId id="349" r:id="rId6"/>
    <p:sldId id="352" r:id="rId7"/>
    <p:sldId id="260" r:id="rId8"/>
    <p:sldId id="345" r:id="rId9"/>
    <p:sldId id="259" r:id="rId10"/>
    <p:sldId id="343" r:id="rId11"/>
    <p:sldId id="350" r:id="rId1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930"/>
    <a:srgbClr val="F5A1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94660"/>
  </p:normalViewPr>
  <p:slideViewPr>
    <p:cSldViewPr snapToGrid="0">
      <p:cViewPr varScale="1">
        <p:scale>
          <a:sx n="172" d="100"/>
          <a:sy n="172" d="100"/>
        </p:scale>
        <p:origin x="21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5EED57E-6F5E-4DBF-9315-759DC0D8A5A5}" type="datetimeFigureOut">
              <a:rPr lang="en-US" smtClean="0"/>
              <a:t>6/11/2021</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2B2331-E418-4661-B32B-49319AF1DCBA}" type="slidenum">
              <a:rPr lang="en-US" smtClean="0"/>
              <a:t>‹#›</a:t>
            </a:fld>
            <a:endParaRPr lang="en-US"/>
          </a:p>
        </p:txBody>
      </p:sp>
    </p:spTree>
    <p:extLst>
      <p:ext uri="{BB962C8B-B14F-4D97-AF65-F5344CB8AC3E}">
        <p14:creationId xmlns:p14="http://schemas.microsoft.com/office/powerpoint/2010/main" val="3202167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79C22A-4AFC-4529-AC05-46494500674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98FF8-1DB8-4D2E-BFC7-B84529989A8C}" type="slidenum">
              <a:rPr lang="en-US" smtClean="0"/>
              <a:t>‹#›</a:t>
            </a:fld>
            <a:endParaRPr lang="en-US"/>
          </a:p>
        </p:txBody>
      </p:sp>
    </p:spTree>
    <p:extLst>
      <p:ext uri="{BB962C8B-B14F-4D97-AF65-F5344CB8AC3E}">
        <p14:creationId xmlns:p14="http://schemas.microsoft.com/office/powerpoint/2010/main" val="2741320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79C22A-4AFC-4529-AC05-46494500674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98FF8-1DB8-4D2E-BFC7-B84529989A8C}" type="slidenum">
              <a:rPr lang="en-US" smtClean="0"/>
              <a:t>‹#›</a:t>
            </a:fld>
            <a:endParaRPr lang="en-US"/>
          </a:p>
        </p:txBody>
      </p:sp>
    </p:spTree>
    <p:extLst>
      <p:ext uri="{BB962C8B-B14F-4D97-AF65-F5344CB8AC3E}">
        <p14:creationId xmlns:p14="http://schemas.microsoft.com/office/powerpoint/2010/main" val="237141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79C22A-4AFC-4529-AC05-46494500674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98FF8-1DB8-4D2E-BFC7-B84529989A8C}" type="slidenum">
              <a:rPr lang="en-US" smtClean="0"/>
              <a:t>‹#›</a:t>
            </a:fld>
            <a:endParaRPr lang="en-US"/>
          </a:p>
        </p:txBody>
      </p:sp>
    </p:spTree>
    <p:extLst>
      <p:ext uri="{BB962C8B-B14F-4D97-AF65-F5344CB8AC3E}">
        <p14:creationId xmlns:p14="http://schemas.microsoft.com/office/powerpoint/2010/main" val="221503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FD3CFAE-DF41-450C-B7E7-B17077A80E9D}"/>
              </a:ext>
            </a:extLst>
          </p:cNvPr>
          <p:cNvSpPr>
            <a:spLocks noGrp="1"/>
          </p:cNvSpPr>
          <p:nvPr>
            <p:ph type="dt" sz="half" idx="10"/>
          </p:nvPr>
        </p:nvSpPr>
        <p:spPr/>
        <p:txBody>
          <a:bodyPr/>
          <a:lstStyle/>
          <a:p>
            <a:fld id="{C279C22A-4AFC-4529-AC05-464945006748}" type="datetimeFigureOut">
              <a:rPr lang="en-US" smtClean="0"/>
              <a:t>6/11/2021</a:t>
            </a:fld>
            <a:endParaRPr lang="en-US"/>
          </a:p>
        </p:txBody>
      </p:sp>
      <p:sp>
        <p:nvSpPr>
          <p:cNvPr id="8" name="Footer Placeholder 7">
            <a:extLst>
              <a:ext uri="{FF2B5EF4-FFF2-40B4-BE49-F238E27FC236}">
                <a16:creationId xmlns:a16="http://schemas.microsoft.com/office/drawing/2014/main" id="{671F835D-D390-4E25-9C08-95F8996B95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A6B32F-8843-4822-8109-4B685CF13F01}"/>
              </a:ext>
            </a:extLst>
          </p:cNvPr>
          <p:cNvSpPr>
            <a:spLocks noGrp="1"/>
          </p:cNvSpPr>
          <p:nvPr>
            <p:ph type="sldNum" sz="quarter" idx="12"/>
          </p:nvPr>
        </p:nvSpPr>
        <p:spPr/>
        <p:txBody>
          <a:bodyPr/>
          <a:lstStyle/>
          <a:p>
            <a:fld id="{12F98FF8-1DB8-4D2E-BFC7-B84529989A8C}" type="slidenum">
              <a:rPr lang="en-US" smtClean="0"/>
              <a:t>‹#›</a:t>
            </a:fld>
            <a:endParaRPr lang="en-US"/>
          </a:p>
        </p:txBody>
      </p:sp>
      <p:sp>
        <p:nvSpPr>
          <p:cNvPr id="10" name="Title 9">
            <a:extLst>
              <a:ext uri="{FF2B5EF4-FFF2-40B4-BE49-F238E27FC236}">
                <a16:creationId xmlns:a16="http://schemas.microsoft.com/office/drawing/2014/main" id="{779A045E-2240-49BF-8D18-5AB0245E902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659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79C22A-4AFC-4529-AC05-46494500674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98FF8-1DB8-4D2E-BFC7-B84529989A8C}" type="slidenum">
              <a:rPr lang="en-US" smtClean="0"/>
              <a:t>‹#›</a:t>
            </a:fld>
            <a:endParaRPr lang="en-US"/>
          </a:p>
        </p:txBody>
      </p:sp>
    </p:spTree>
    <p:extLst>
      <p:ext uri="{BB962C8B-B14F-4D97-AF65-F5344CB8AC3E}">
        <p14:creationId xmlns:p14="http://schemas.microsoft.com/office/powerpoint/2010/main" val="7543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79C22A-4AFC-4529-AC05-46494500674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98FF8-1DB8-4D2E-BFC7-B84529989A8C}" type="slidenum">
              <a:rPr lang="en-US" smtClean="0"/>
              <a:t>‹#›</a:t>
            </a:fld>
            <a:endParaRPr lang="en-US"/>
          </a:p>
        </p:txBody>
      </p:sp>
    </p:spTree>
    <p:extLst>
      <p:ext uri="{BB962C8B-B14F-4D97-AF65-F5344CB8AC3E}">
        <p14:creationId xmlns:p14="http://schemas.microsoft.com/office/powerpoint/2010/main" val="340736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79C22A-4AFC-4529-AC05-464945006748}"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F98FF8-1DB8-4D2E-BFC7-B84529989A8C}" type="slidenum">
              <a:rPr lang="en-US" smtClean="0"/>
              <a:t>‹#›</a:t>
            </a:fld>
            <a:endParaRPr lang="en-US"/>
          </a:p>
        </p:txBody>
      </p:sp>
    </p:spTree>
    <p:extLst>
      <p:ext uri="{BB962C8B-B14F-4D97-AF65-F5344CB8AC3E}">
        <p14:creationId xmlns:p14="http://schemas.microsoft.com/office/powerpoint/2010/main" val="1534797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79C22A-4AFC-4529-AC05-464945006748}"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F98FF8-1DB8-4D2E-BFC7-B84529989A8C}" type="slidenum">
              <a:rPr lang="en-US" smtClean="0"/>
              <a:t>‹#›</a:t>
            </a:fld>
            <a:endParaRPr lang="en-US"/>
          </a:p>
        </p:txBody>
      </p:sp>
    </p:spTree>
    <p:extLst>
      <p:ext uri="{BB962C8B-B14F-4D97-AF65-F5344CB8AC3E}">
        <p14:creationId xmlns:p14="http://schemas.microsoft.com/office/powerpoint/2010/main" val="220380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9C22A-4AFC-4529-AC05-464945006748}"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F98FF8-1DB8-4D2E-BFC7-B84529989A8C}" type="slidenum">
              <a:rPr lang="en-US" smtClean="0"/>
              <a:t>‹#›</a:t>
            </a:fld>
            <a:endParaRPr lang="en-US"/>
          </a:p>
        </p:txBody>
      </p:sp>
    </p:spTree>
    <p:extLst>
      <p:ext uri="{BB962C8B-B14F-4D97-AF65-F5344CB8AC3E}">
        <p14:creationId xmlns:p14="http://schemas.microsoft.com/office/powerpoint/2010/main" val="13734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79C22A-4AFC-4529-AC05-46494500674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98FF8-1DB8-4D2E-BFC7-B84529989A8C}" type="slidenum">
              <a:rPr lang="en-US" smtClean="0"/>
              <a:t>‹#›</a:t>
            </a:fld>
            <a:endParaRPr lang="en-US"/>
          </a:p>
        </p:txBody>
      </p:sp>
    </p:spTree>
    <p:extLst>
      <p:ext uri="{BB962C8B-B14F-4D97-AF65-F5344CB8AC3E}">
        <p14:creationId xmlns:p14="http://schemas.microsoft.com/office/powerpoint/2010/main" val="292111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79C22A-4AFC-4529-AC05-46494500674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98FF8-1DB8-4D2E-BFC7-B84529989A8C}" type="slidenum">
              <a:rPr lang="en-US" smtClean="0"/>
              <a:t>‹#›</a:t>
            </a:fld>
            <a:endParaRPr lang="en-US"/>
          </a:p>
        </p:txBody>
      </p:sp>
    </p:spTree>
    <p:extLst>
      <p:ext uri="{BB962C8B-B14F-4D97-AF65-F5344CB8AC3E}">
        <p14:creationId xmlns:p14="http://schemas.microsoft.com/office/powerpoint/2010/main" val="265246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9C22A-4AFC-4529-AC05-464945006748}" type="datetimeFigureOut">
              <a:rPr lang="en-US" smtClean="0"/>
              <a:t>6/11/2021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98FF8-1DB8-4D2E-BFC7-B84529989A8C}" type="slidenum">
              <a:rPr lang="en-US" smtClean="0"/>
              <a:t>‹#›</a:t>
            </a:fld>
            <a:endParaRPr lang="en-US"/>
          </a:p>
        </p:txBody>
      </p:sp>
      <p:sp>
        <p:nvSpPr>
          <p:cNvPr id="7" name="MSIPCMContentMarking" descr="{&quot;HashCode&quot;:55152036,&quot;Placement&quot;:&quot;Header&quot;,&quot;Top&quot;:0.0,&quot;Left&quot;:0.0,&quot;SlideWidth&quot;:720,&quot;SlideHeight&quot;:540}">
            <a:extLst>
              <a:ext uri="{FF2B5EF4-FFF2-40B4-BE49-F238E27FC236}">
                <a16:creationId xmlns:a16="http://schemas.microsoft.com/office/drawing/2014/main" id="{49F486FE-FEB3-4DC3-91B1-03CACB5ED253}"/>
              </a:ext>
            </a:extLst>
          </p:cNvPr>
          <p:cNvSpPr txBox="1"/>
          <p:nvPr userDrawn="1"/>
        </p:nvSpPr>
        <p:spPr>
          <a:xfrm>
            <a:off x="0" y="0"/>
            <a:ext cx="1666765"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9FDF"/>
                </a:solidFill>
                <a:latin typeface="Calibri" panose="020F0502020204030204" pitchFamily="34" charset="0"/>
              </a:rPr>
              <a:t>Classification: Internal Use</a:t>
            </a:r>
          </a:p>
        </p:txBody>
      </p:sp>
    </p:spTree>
    <p:extLst>
      <p:ext uri="{BB962C8B-B14F-4D97-AF65-F5344CB8AC3E}">
        <p14:creationId xmlns:p14="http://schemas.microsoft.com/office/powerpoint/2010/main" val="109134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D63BE-204F-4BC2-8015-45FA97DEA805}"/>
              </a:ext>
            </a:extLst>
          </p:cNvPr>
          <p:cNvSpPr>
            <a:spLocks noGrp="1"/>
          </p:cNvSpPr>
          <p:nvPr>
            <p:ph type="ctrTitle"/>
          </p:nvPr>
        </p:nvSpPr>
        <p:spPr>
          <a:xfrm>
            <a:off x="1143000" y="701495"/>
            <a:ext cx="6858000" cy="720614"/>
          </a:xfrm>
        </p:spPr>
        <p:txBody>
          <a:bodyPr>
            <a:normAutofit fontScale="90000"/>
          </a:bodyPr>
          <a:lstStyle/>
          <a:p>
            <a:r>
              <a:rPr lang="en-US" dirty="0"/>
              <a:t>Weighed In The Balance</a:t>
            </a:r>
          </a:p>
        </p:txBody>
      </p:sp>
      <p:sp>
        <p:nvSpPr>
          <p:cNvPr id="3" name="Subtitle 2">
            <a:extLst>
              <a:ext uri="{FF2B5EF4-FFF2-40B4-BE49-F238E27FC236}">
                <a16:creationId xmlns:a16="http://schemas.microsoft.com/office/drawing/2014/main" id="{BABD159E-A44A-4A4C-A91F-A01F07101FA0}"/>
              </a:ext>
            </a:extLst>
          </p:cNvPr>
          <p:cNvSpPr>
            <a:spLocks noGrp="1"/>
          </p:cNvSpPr>
          <p:nvPr>
            <p:ph type="subTitle" idx="1"/>
          </p:nvPr>
        </p:nvSpPr>
        <p:spPr>
          <a:xfrm>
            <a:off x="1076498" y="1571722"/>
            <a:ext cx="6858000" cy="387150"/>
          </a:xfrm>
        </p:spPr>
        <p:txBody>
          <a:bodyPr>
            <a:normAutofit fontScale="92500" lnSpcReduction="10000"/>
          </a:bodyPr>
          <a:lstStyle/>
          <a:p>
            <a:r>
              <a:rPr lang="en-US" dirty="0"/>
              <a:t>Pharaoh and the hardening of his heart</a:t>
            </a:r>
          </a:p>
        </p:txBody>
      </p:sp>
      <p:sp>
        <p:nvSpPr>
          <p:cNvPr id="6" name="Rectangle 5">
            <a:extLst>
              <a:ext uri="{FF2B5EF4-FFF2-40B4-BE49-F238E27FC236}">
                <a16:creationId xmlns:a16="http://schemas.microsoft.com/office/drawing/2014/main" id="{45B2DE7F-F2A5-4F97-A6E0-87FD5BCD81BF}"/>
              </a:ext>
            </a:extLst>
          </p:cNvPr>
          <p:cNvSpPr/>
          <p:nvPr/>
        </p:nvSpPr>
        <p:spPr>
          <a:xfrm>
            <a:off x="2428235" y="5824681"/>
            <a:ext cx="4142673"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2">
                    <a:lumMod val="75000"/>
                  </a:schemeClr>
                </a:solidFill>
                <a:effectLst/>
              </a:rPr>
              <a:t>Egyptian Book of the Dead</a:t>
            </a:r>
          </a:p>
        </p:txBody>
      </p:sp>
      <p:sp>
        <p:nvSpPr>
          <p:cNvPr id="7" name="TextBox 6">
            <a:extLst>
              <a:ext uri="{FF2B5EF4-FFF2-40B4-BE49-F238E27FC236}">
                <a16:creationId xmlns:a16="http://schemas.microsoft.com/office/drawing/2014/main" id="{D2BD1B31-FBEA-4B8C-BF59-19E4291D6196}"/>
              </a:ext>
            </a:extLst>
          </p:cNvPr>
          <p:cNvSpPr txBox="1"/>
          <p:nvPr/>
        </p:nvSpPr>
        <p:spPr>
          <a:xfrm>
            <a:off x="6187440" y="6347901"/>
            <a:ext cx="2901142" cy="338554"/>
          </a:xfrm>
          <a:prstGeom prst="rect">
            <a:avLst/>
          </a:prstGeom>
          <a:noFill/>
        </p:spPr>
        <p:txBody>
          <a:bodyPr wrap="square">
            <a:spAutoFit/>
          </a:bodyPr>
          <a:lstStyle/>
          <a:p>
            <a:r>
              <a:rPr lang="en-US" sz="800" dirty="0"/>
              <a:t>Pharaoh's Heart Weighed in the Balance</a:t>
            </a:r>
          </a:p>
          <a:p>
            <a:r>
              <a:rPr lang="en-US" sz="800" dirty="0"/>
              <a:t>by Garry K. Brantley, M.A., M.Div. and Revised by Darren Mays</a:t>
            </a:r>
          </a:p>
        </p:txBody>
      </p:sp>
      <p:pic>
        <p:nvPicPr>
          <p:cNvPr id="8" name="Picture 7">
            <a:extLst>
              <a:ext uri="{FF2B5EF4-FFF2-40B4-BE49-F238E27FC236}">
                <a16:creationId xmlns:a16="http://schemas.microsoft.com/office/drawing/2014/main" id="{A204D71A-5747-4FAE-A9D9-BB1EEA34E139}"/>
              </a:ext>
            </a:extLst>
          </p:cNvPr>
          <p:cNvPicPr>
            <a:picLocks noChangeAspect="1"/>
          </p:cNvPicPr>
          <p:nvPr/>
        </p:nvPicPr>
        <p:blipFill>
          <a:blip r:embed="rId3"/>
          <a:stretch>
            <a:fillRect/>
          </a:stretch>
        </p:blipFill>
        <p:spPr>
          <a:xfrm>
            <a:off x="227697" y="2028735"/>
            <a:ext cx="8688605" cy="3647788"/>
          </a:xfrm>
          <a:prstGeom prst="rect">
            <a:avLst/>
          </a:prstGeom>
        </p:spPr>
      </p:pic>
    </p:spTree>
    <p:extLst>
      <p:ext uri="{BB962C8B-B14F-4D97-AF65-F5344CB8AC3E}">
        <p14:creationId xmlns:p14="http://schemas.microsoft.com/office/powerpoint/2010/main" val="2510936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FA0F5E-97CD-4F6E-8E84-D42279925183}"/>
              </a:ext>
            </a:extLst>
          </p:cNvPr>
          <p:cNvSpPr>
            <a:spLocks noGrp="1"/>
          </p:cNvSpPr>
          <p:nvPr>
            <p:ph idx="1"/>
          </p:nvPr>
        </p:nvSpPr>
        <p:spPr>
          <a:xfrm>
            <a:off x="523355" y="510717"/>
            <a:ext cx="7886700" cy="1078288"/>
          </a:xfrm>
        </p:spPr>
        <p:txBody>
          <a:bodyPr>
            <a:normAutofit/>
          </a:bodyPr>
          <a:lstStyle/>
          <a:p>
            <a:pPr marL="0" indent="0">
              <a:buNone/>
            </a:pPr>
            <a:r>
              <a:rPr lang="en-US" sz="1800" b="0" i="0" u="none" strike="noStrike" baseline="0" dirty="0">
                <a:solidFill>
                  <a:srgbClr val="000000"/>
                </a:solidFill>
                <a:latin typeface="Tahoma" panose="020B0604030504040204" pitchFamily="34" charset="0"/>
              </a:rPr>
              <a:t>Ex 11:7  </a:t>
            </a:r>
            <a:r>
              <a:rPr lang="en-US" sz="1800" b="1" i="0" u="none" strike="noStrike" baseline="30000" dirty="0">
                <a:solidFill>
                  <a:srgbClr val="21770A"/>
                </a:solidFill>
                <a:latin typeface="Trebuchet MS" panose="020B0603020202020204" pitchFamily="34" charset="0"/>
              </a:rPr>
              <a:t>7</a:t>
            </a:r>
            <a:r>
              <a:rPr lang="en-US" sz="1800" b="1" i="0" u="none" strike="noStrike" baseline="0" dirty="0">
                <a:solidFill>
                  <a:srgbClr val="21770A"/>
                </a:solidFill>
                <a:latin typeface="Trebuchet MS" panose="020B0603020202020204" pitchFamily="34" charset="0"/>
              </a:rPr>
              <a:t> </a:t>
            </a:r>
            <a:r>
              <a:rPr lang="en-US" sz="1800" b="0" i="0" u="none" strike="noStrike" baseline="0" dirty="0">
                <a:solidFill>
                  <a:srgbClr val="000000"/>
                </a:solidFill>
                <a:latin typeface="Trebuchet MS" panose="020B0603020202020204" pitchFamily="34" charset="0"/>
              </a:rPr>
              <a:t>But </a:t>
            </a:r>
            <a:r>
              <a:rPr lang="en-US" sz="1800" b="0" i="0" u="sng" strike="noStrike" baseline="0" dirty="0">
                <a:solidFill>
                  <a:srgbClr val="000000"/>
                </a:solidFill>
                <a:latin typeface="Trebuchet MS" panose="020B0603020202020204" pitchFamily="34" charset="0"/>
              </a:rPr>
              <a:t>against any of the children of Israel shall not a </a:t>
            </a:r>
            <a:r>
              <a:rPr lang="en-US" sz="1800" b="1" i="0" u="sng" strike="noStrike" baseline="0" dirty="0">
                <a:solidFill>
                  <a:srgbClr val="000000"/>
                </a:solidFill>
                <a:latin typeface="Trebuchet MS" panose="020B0603020202020204" pitchFamily="34" charset="0"/>
              </a:rPr>
              <a:t>dog</a:t>
            </a:r>
            <a:r>
              <a:rPr lang="en-US" sz="1800" b="0" i="0" u="sng" strike="noStrike" baseline="0" dirty="0">
                <a:solidFill>
                  <a:srgbClr val="000000"/>
                </a:solidFill>
                <a:latin typeface="Trebuchet MS" panose="020B0603020202020204" pitchFamily="34" charset="0"/>
              </a:rPr>
              <a:t> move his tongue</a:t>
            </a:r>
            <a:r>
              <a:rPr lang="en-US" sz="1800" b="0" i="0" strike="noStrike" baseline="0" dirty="0">
                <a:solidFill>
                  <a:srgbClr val="000000"/>
                </a:solidFill>
                <a:latin typeface="Trebuchet MS" panose="020B0603020202020204" pitchFamily="34" charset="0"/>
              </a:rPr>
              <a:t>, </a:t>
            </a:r>
            <a:r>
              <a:rPr lang="en-US" sz="1800" b="0" i="0" u="none" strike="noStrike" baseline="0" dirty="0">
                <a:solidFill>
                  <a:srgbClr val="000000"/>
                </a:solidFill>
                <a:latin typeface="Trebuchet MS" panose="020B0603020202020204" pitchFamily="34" charset="0"/>
              </a:rPr>
              <a:t>against man or beast: that ye may know how that </a:t>
            </a:r>
            <a:r>
              <a:rPr lang="en-US" sz="1800" b="0" i="0" u="sng" strike="noStrike" baseline="0" dirty="0">
                <a:solidFill>
                  <a:srgbClr val="000000"/>
                </a:solidFill>
                <a:latin typeface="Trebuchet MS" panose="020B0603020202020204" pitchFamily="34" charset="0"/>
              </a:rPr>
              <a:t>the LORD doth put a difference between the Egyptians and Israel</a:t>
            </a:r>
            <a:r>
              <a:rPr lang="en-US" sz="1800" b="0" i="0" u="none" strike="noStrike" baseline="0" dirty="0">
                <a:solidFill>
                  <a:srgbClr val="000000"/>
                </a:solidFill>
                <a:latin typeface="Trebuchet MS" panose="020B0603020202020204" pitchFamily="34" charset="0"/>
              </a:rPr>
              <a:t>.  </a:t>
            </a:r>
            <a:r>
              <a:rPr lang="en-US" sz="1800" b="0" i="0" u="none" strike="noStrike" baseline="0" dirty="0">
                <a:solidFill>
                  <a:srgbClr val="000000"/>
                </a:solidFill>
                <a:latin typeface="Tahoma" panose="020B0604030504040204" pitchFamily="34" charset="0"/>
              </a:rPr>
              <a:t>KJV</a:t>
            </a:r>
            <a:endParaRPr lang="en-US" dirty="0"/>
          </a:p>
        </p:txBody>
      </p:sp>
      <p:pic>
        <p:nvPicPr>
          <p:cNvPr id="4" name="Picture 3">
            <a:extLst>
              <a:ext uri="{FF2B5EF4-FFF2-40B4-BE49-F238E27FC236}">
                <a16:creationId xmlns:a16="http://schemas.microsoft.com/office/drawing/2014/main" id="{620B5ADF-6B2B-446B-918A-426F7F07235A}"/>
              </a:ext>
            </a:extLst>
          </p:cNvPr>
          <p:cNvPicPr>
            <a:picLocks noChangeAspect="1"/>
          </p:cNvPicPr>
          <p:nvPr/>
        </p:nvPicPr>
        <p:blipFill>
          <a:blip r:embed="rId3"/>
          <a:stretch>
            <a:fillRect/>
          </a:stretch>
        </p:blipFill>
        <p:spPr>
          <a:xfrm>
            <a:off x="4997666" y="1607493"/>
            <a:ext cx="3095978" cy="33065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1749FFDB-1775-4BCF-802E-16493316D9D2}"/>
              </a:ext>
            </a:extLst>
          </p:cNvPr>
          <p:cNvPicPr>
            <a:picLocks noChangeAspect="1"/>
          </p:cNvPicPr>
          <p:nvPr/>
        </p:nvPicPr>
        <p:blipFill>
          <a:blip r:embed="rId4"/>
          <a:stretch>
            <a:fillRect/>
          </a:stretch>
        </p:blipFill>
        <p:spPr>
          <a:xfrm>
            <a:off x="1847141" y="1555388"/>
            <a:ext cx="1240093" cy="1201340"/>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C4F56CCC-CD2F-40B5-B8D5-B474086A0627}"/>
              </a:ext>
            </a:extLst>
          </p:cNvPr>
          <p:cNvSpPr/>
          <p:nvPr/>
        </p:nvSpPr>
        <p:spPr>
          <a:xfrm>
            <a:off x="758746" y="2866059"/>
            <a:ext cx="3976217" cy="2308324"/>
          </a:xfrm>
          <a:prstGeom prst="rect">
            <a:avLst/>
          </a:prstGeom>
        </p:spPr>
        <p:txBody>
          <a:bodyPr wrap="square">
            <a:spAutoFit/>
          </a:bodyPr>
          <a:lstStyle/>
          <a:p>
            <a:r>
              <a:rPr lang="en-US" b="1" dirty="0">
                <a:solidFill>
                  <a:srgbClr val="202124"/>
                </a:solidFill>
                <a:latin typeface="Roboto"/>
              </a:rPr>
              <a:t>Anubis</a:t>
            </a:r>
            <a:r>
              <a:rPr lang="en-US" dirty="0">
                <a:solidFill>
                  <a:srgbClr val="202124"/>
                </a:solidFill>
                <a:latin typeface="Roboto"/>
              </a:rPr>
              <a:t> is the </a:t>
            </a:r>
            <a:r>
              <a:rPr lang="en-US" b="1" dirty="0">
                <a:solidFill>
                  <a:srgbClr val="202124"/>
                </a:solidFill>
                <a:latin typeface="Roboto"/>
              </a:rPr>
              <a:t>Egyptian god of mummification and the afterlife</a:t>
            </a:r>
            <a:r>
              <a:rPr lang="en-US" dirty="0">
                <a:solidFill>
                  <a:srgbClr val="202124"/>
                </a:solidFill>
                <a:latin typeface="Roboto"/>
              </a:rPr>
              <a:t> as well as the patron god of lost souls and the helpless. He is one of the oldest gods of Egypt, who most likely developed from the earlier (and much older) jackal god </a:t>
            </a:r>
            <a:r>
              <a:rPr lang="en-US" dirty="0" err="1">
                <a:solidFill>
                  <a:srgbClr val="202124"/>
                </a:solidFill>
                <a:latin typeface="Roboto"/>
              </a:rPr>
              <a:t>Wepwawet</a:t>
            </a:r>
            <a:r>
              <a:rPr lang="en-US" dirty="0">
                <a:solidFill>
                  <a:srgbClr val="202124"/>
                </a:solidFill>
                <a:latin typeface="Roboto"/>
              </a:rPr>
              <a:t> with whom he is often confused.</a:t>
            </a:r>
            <a:endParaRPr lang="en-US" dirty="0"/>
          </a:p>
        </p:txBody>
      </p:sp>
      <p:sp>
        <p:nvSpPr>
          <p:cNvPr id="7" name="TextBox 6">
            <a:extLst>
              <a:ext uri="{FF2B5EF4-FFF2-40B4-BE49-F238E27FC236}">
                <a16:creationId xmlns:a16="http://schemas.microsoft.com/office/drawing/2014/main" id="{8447C963-AE8E-4ADF-B220-6227C6680263}"/>
              </a:ext>
            </a:extLst>
          </p:cNvPr>
          <p:cNvSpPr txBox="1"/>
          <p:nvPr/>
        </p:nvSpPr>
        <p:spPr>
          <a:xfrm>
            <a:off x="217283" y="5250507"/>
            <a:ext cx="8709433" cy="1200329"/>
          </a:xfrm>
          <a:prstGeom prst="rect">
            <a:avLst/>
          </a:prstGeom>
          <a:noFill/>
        </p:spPr>
        <p:txBody>
          <a:bodyPr wrap="square" rtlCol="0">
            <a:spAutoFit/>
          </a:bodyPr>
          <a:lstStyle/>
          <a:p>
            <a:pPr algn="ctr"/>
            <a:r>
              <a:rPr lang="en-US" sz="2400" dirty="0"/>
              <a:t>Again, we see that the true all-knowing God of Heaven is in control, able to protect and free His people and show his ultimate power over all the so-called gods of Egypt defeating their myths.</a:t>
            </a:r>
          </a:p>
        </p:txBody>
      </p:sp>
    </p:spTree>
    <p:extLst>
      <p:ext uri="{BB962C8B-B14F-4D97-AF65-F5344CB8AC3E}">
        <p14:creationId xmlns:p14="http://schemas.microsoft.com/office/powerpoint/2010/main" val="2630370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C8013-ACE3-4B0A-852D-6DE8F8B270F4}"/>
              </a:ext>
            </a:extLst>
          </p:cNvPr>
          <p:cNvSpPr>
            <a:spLocks noGrp="1"/>
          </p:cNvSpPr>
          <p:nvPr>
            <p:ph type="title"/>
          </p:nvPr>
        </p:nvSpPr>
        <p:spPr>
          <a:xfrm>
            <a:off x="461726" y="733915"/>
            <a:ext cx="8220547" cy="5390170"/>
          </a:xfrm>
        </p:spPr>
        <p:txBody>
          <a:bodyPr>
            <a:noAutofit/>
          </a:bodyPr>
          <a:lstStyle/>
          <a:p>
            <a:r>
              <a:rPr lang="en-US" sz="2400" b="1" dirty="0"/>
              <a:t>The more we study, learn and understand about our God, the more we should desire to obey His Will to receive freedom from the debt and bondage of sin.  God will protect us if we obey or defeat us if we resist His Will just as in this Old Testament example.</a:t>
            </a:r>
            <a:br>
              <a:rPr lang="en-US" sz="2400" b="1" dirty="0"/>
            </a:br>
            <a:br>
              <a:rPr lang="en-US" sz="2400" b="1" dirty="0"/>
            </a:br>
            <a:r>
              <a:rPr lang="en-US" sz="2400" b="1" dirty="0"/>
              <a:t>There is no time like the present to start obeying today!  There is still in the 21</a:t>
            </a:r>
            <a:r>
              <a:rPr lang="en-US" sz="2400" b="1" baseline="30000" dirty="0"/>
              <a:t>st</a:t>
            </a:r>
            <a:r>
              <a:rPr lang="en-US" sz="2400" b="1" dirty="0"/>
              <a:t> Century no other god than the one revealed in these accounts!  The creator of the universe is all powerful!  He has given us instructions to follow in this life to prepare us for the afterlife.  Pharaoh always had a choice – he chose incorrectly!</a:t>
            </a:r>
            <a:br>
              <a:rPr lang="en-US" sz="2400" b="1" dirty="0"/>
            </a:br>
            <a:br>
              <a:rPr lang="en-US" sz="2400" b="1" dirty="0"/>
            </a:br>
            <a:r>
              <a:rPr lang="en-US" sz="2400" b="1" dirty="0"/>
              <a:t>If you have hardened your heart, it may not be too late for you to change as it was for Pharaoh!  Hear, Believe, Repent, Confess and be Baptized into the water behind me for remission of sins.  If you have turned away, come back to serve this true God of Heaven.</a:t>
            </a:r>
            <a:br>
              <a:rPr lang="en-US" sz="2400" b="1" dirty="0"/>
            </a:br>
            <a:br>
              <a:rPr lang="en-US" sz="2400" b="1" dirty="0"/>
            </a:br>
            <a:r>
              <a:rPr lang="en-US" sz="2400" b="1" dirty="0"/>
              <a:t>Come if you are subject to the Lord’s open invitation now as we sing!</a:t>
            </a:r>
          </a:p>
        </p:txBody>
      </p:sp>
    </p:spTree>
    <p:extLst>
      <p:ext uri="{BB962C8B-B14F-4D97-AF65-F5344CB8AC3E}">
        <p14:creationId xmlns:p14="http://schemas.microsoft.com/office/powerpoint/2010/main" val="2719370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BB89-A91A-4A6A-ACE3-E137C9AD6F6A}"/>
              </a:ext>
            </a:extLst>
          </p:cNvPr>
          <p:cNvSpPr>
            <a:spLocks noGrp="1"/>
          </p:cNvSpPr>
          <p:nvPr>
            <p:ph type="title"/>
          </p:nvPr>
        </p:nvSpPr>
        <p:spPr>
          <a:xfrm>
            <a:off x="435077" y="509982"/>
            <a:ext cx="8080273" cy="1325563"/>
          </a:xfrm>
        </p:spPr>
        <p:txBody>
          <a:bodyPr>
            <a:normAutofit/>
          </a:bodyPr>
          <a:lstStyle/>
          <a:p>
            <a:pPr algn="ctr"/>
            <a:r>
              <a:rPr lang="en-US" b="1" dirty="0"/>
              <a:t>Studying The Old Testament</a:t>
            </a:r>
            <a:br>
              <a:rPr lang="en-US" b="1" dirty="0"/>
            </a:br>
            <a:r>
              <a:rPr lang="en-US" b="1" dirty="0"/>
              <a:t>Builds Our Faith</a:t>
            </a:r>
          </a:p>
        </p:txBody>
      </p:sp>
      <p:sp>
        <p:nvSpPr>
          <p:cNvPr id="3" name="Content Placeholder 2">
            <a:extLst>
              <a:ext uri="{FF2B5EF4-FFF2-40B4-BE49-F238E27FC236}">
                <a16:creationId xmlns:a16="http://schemas.microsoft.com/office/drawing/2014/main" id="{C343C239-6F8E-4818-9E26-2FFAAADA4BFB}"/>
              </a:ext>
            </a:extLst>
          </p:cNvPr>
          <p:cNvSpPr>
            <a:spLocks noGrp="1"/>
          </p:cNvSpPr>
          <p:nvPr>
            <p:ph idx="1"/>
          </p:nvPr>
        </p:nvSpPr>
        <p:spPr>
          <a:xfrm>
            <a:off x="730250" y="1835544"/>
            <a:ext cx="7886700" cy="4768455"/>
          </a:xfrm>
        </p:spPr>
        <p:txBody>
          <a:bodyPr>
            <a:normAutofit fontScale="92500"/>
          </a:bodyPr>
          <a:lstStyle/>
          <a:p>
            <a:r>
              <a:rPr lang="en-US" dirty="0"/>
              <a:t>To see that God follows through with His promises</a:t>
            </a:r>
          </a:p>
          <a:p>
            <a:r>
              <a:rPr lang="en-US" dirty="0"/>
              <a:t>To see that God has shown Himself through time to be the only true God against all others </a:t>
            </a:r>
          </a:p>
          <a:p>
            <a:r>
              <a:rPr lang="en-US" dirty="0"/>
              <a:t>To see the dots connected through time to bring us a Savior as we study the Scriptures in detail</a:t>
            </a:r>
          </a:p>
          <a:p>
            <a:r>
              <a:rPr lang="en-US" dirty="0"/>
              <a:t>To see the unity of the scriptures and archaeology match up as our limited knowledge base grows.</a:t>
            </a:r>
          </a:p>
          <a:p>
            <a:r>
              <a:rPr lang="en-US" dirty="0"/>
              <a:t>To see that the more one studies the Bible, the more depth of knowledge there is to learn.</a:t>
            </a:r>
          </a:p>
          <a:p>
            <a:r>
              <a:rPr lang="en-US" dirty="0"/>
              <a:t>Per God’s own words in Exodus 9:14 “That thou mayest know that there is none like me in all the earth!”</a:t>
            </a:r>
          </a:p>
          <a:p>
            <a:endParaRPr lang="en-US" dirty="0"/>
          </a:p>
        </p:txBody>
      </p:sp>
    </p:spTree>
    <p:extLst>
      <p:ext uri="{BB962C8B-B14F-4D97-AF65-F5344CB8AC3E}">
        <p14:creationId xmlns:p14="http://schemas.microsoft.com/office/powerpoint/2010/main" val="427978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6492F3F-F619-48D4-84A0-CB379647E89F}"/>
              </a:ext>
            </a:extLst>
          </p:cNvPr>
          <p:cNvSpPr txBox="1"/>
          <p:nvPr/>
        </p:nvSpPr>
        <p:spPr>
          <a:xfrm>
            <a:off x="487680" y="277594"/>
            <a:ext cx="8179724" cy="1384995"/>
          </a:xfrm>
          <a:prstGeom prst="rect">
            <a:avLst/>
          </a:prstGeom>
          <a:noFill/>
        </p:spPr>
        <p:txBody>
          <a:bodyPr wrap="square">
            <a:spAutoFit/>
          </a:bodyPr>
          <a:lstStyle/>
          <a:p>
            <a:pPr algn="just"/>
            <a:r>
              <a:rPr lang="en-US" sz="2000" dirty="0"/>
              <a:t>“</a:t>
            </a:r>
            <a:r>
              <a:rPr lang="en-US" sz="2000" b="1" dirty="0"/>
              <a:t>Let My People Go</a:t>
            </a:r>
            <a:r>
              <a:rPr lang="en-US" sz="2000" dirty="0"/>
              <a:t>” </a:t>
            </a:r>
            <a:r>
              <a:rPr lang="en-US" sz="1600" dirty="0"/>
              <a:t>was the demand that set the stage for a conflict that literally changed history. In a devastating series of plagues, Yahweh systematically humbled the Egyptian monarch into compliance with His will.  Scholars argue over the exact Pharaoh; however, it may be possible to look into the face of the same Pharaoh that faced Moses’ God – Our GOD!  May this be the reason the mummies have survived so many thousands of years???</a:t>
            </a:r>
            <a:endParaRPr lang="en-US" sz="1200" dirty="0"/>
          </a:p>
        </p:txBody>
      </p:sp>
      <p:pic>
        <p:nvPicPr>
          <p:cNvPr id="12" name="Picture 11">
            <a:extLst>
              <a:ext uri="{FF2B5EF4-FFF2-40B4-BE49-F238E27FC236}">
                <a16:creationId xmlns:a16="http://schemas.microsoft.com/office/drawing/2014/main" id="{2703D97F-10A2-4422-BD96-98E66A8A3C3D}"/>
              </a:ext>
            </a:extLst>
          </p:cNvPr>
          <p:cNvPicPr>
            <a:picLocks noChangeAspect="1"/>
          </p:cNvPicPr>
          <p:nvPr/>
        </p:nvPicPr>
        <p:blipFill>
          <a:blip r:embed="rId3"/>
          <a:stretch>
            <a:fillRect/>
          </a:stretch>
        </p:blipFill>
        <p:spPr>
          <a:xfrm>
            <a:off x="487680" y="4143372"/>
            <a:ext cx="2947468" cy="1967531"/>
          </a:xfrm>
          <a:prstGeom prst="rect">
            <a:avLst/>
          </a:prstGeom>
        </p:spPr>
      </p:pic>
      <p:pic>
        <p:nvPicPr>
          <p:cNvPr id="13" name="Picture 12">
            <a:extLst>
              <a:ext uri="{FF2B5EF4-FFF2-40B4-BE49-F238E27FC236}">
                <a16:creationId xmlns:a16="http://schemas.microsoft.com/office/drawing/2014/main" id="{93FC3657-DF66-4804-B7F0-1B997A24569D}"/>
              </a:ext>
            </a:extLst>
          </p:cNvPr>
          <p:cNvPicPr>
            <a:picLocks noChangeAspect="1"/>
          </p:cNvPicPr>
          <p:nvPr/>
        </p:nvPicPr>
        <p:blipFill>
          <a:blip r:embed="rId4"/>
          <a:stretch>
            <a:fillRect/>
          </a:stretch>
        </p:blipFill>
        <p:spPr>
          <a:xfrm>
            <a:off x="4127847" y="4143372"/>
            <a:ext cx="2844488" cy="1967531"/>
          </a:xfrm>
          <a:prstGeom prst="rect">
            <a:avLst/>
          </a:prstGeom>
        </p:spPr>
      </p:pic>
      <p:sp>
        <p:nvSpPr>
          <p:cNvPr id="15" name="TextBox 14">
            <a:extLst>
              <a:ext uri="{FF2B5EF4-FFF2-40B4-BE49-F238E27FC236}">
                <a16:creationId xmlns:a16="http://schemas.microsoft.com/office/drawing/2014/main" id="{429BF0D2-99D9-4507-B0CA-E58A106856F8}"/>
              </a:ext>
            </a:extLst>
          </p:cNvPr>
          <p:cNvSpPr txBox="1"/>
          <p:nvPr/>
        </p:nvSpPr>
        <p:spPr>
          <a:xfrm>
            <a:off x="407444" y="3834000"/>
            <a:ext cx="6059858" cy="369332"/>
          </a:xfrm>
          <a:prstGeom prst="rect">
            <a:avLst/>
          </a:prstGeom>
          <a:noFill/>
        </p:spPr>
        <p:txBody>
          <a:bodyPr wrap="square">
            <a:spAutoFit/>
          </a:bodyPr>
          <a:lstStyle/>
          <a:p>
            <a:r>
              <a:rPr lang="en-US" b="0" i="0" dirty="0">
                <a:solidFill>
                  <a:srgbClr val="000000"/>
                </a:solidFill>
                <a:effectLst/>
                <a:latin typeface="Noto Sans"/>
              </a:rPr>
              <a:t>  Pharaoh </a:t>
            </a:r>
            <a:r>
              <a:rPr lang="en-US" b="0" i="0" dirty="0" err="1">
                <a:solidFill>
                  <a:srgbClr val="000000"/>
                </a:solidFill>
                <a:effectLst/>
                <a:latin typeface="Noto Sans"/>
              </a:rPr>
              <a:t>Seti</a:t>
            </a:r>
            <a:r>
              <a:rPr lang="en-US" b="0" i="0" dirty="0">
                <a:solidFill>
                  <a:srgbClr val="000000"/>
                </a:solidFill>
                <a:effectLst/>
                <a:latin typeface="Noto Sans"/>
              </a:rPr>
              <a:t> I, Reign 11-15 yrs.                     </a:t>
            </a:r>
            <a:r>
              <a:rPr lang="en-US" dirty="0">
                <a:solidFill>
                  <a:srgbClr val="000000"/>
                </a:solidFill>
                <a:latin typeface="Noto Sans"/>
              </a:rPr>
              <a:t>Pharaoh </a:t>
            </a:r>
            <a:r>
              <a:rPr lang="en-US" b="0" i="0" dirty="0">
                <a:solidFill>
                  <a:srgbClr val="000000"/>
                </a:solidFill>
                <a:effectLst/>
                <a:latin typeface="Noto Sans"/>
              </a:rPr>
              <a:t>Ramses II</a:t>
            </a:r>
            <a:endParaRPr lang="en-US" dirty="0"/>
          </a:p>
        </p:txBody>
      </p:sp>
      <p:pic>
        <p:nvPicPr>
          <p:cNvPr id="2" name="Picture 1">
            <a:extLst>
              <a:ext uri="{FF2B5EF4-FFF2-40B4-BE49-F238E27FC236}">
                <a16:creationId xmlns:a16="http://schemas.microsoft.com/office/drawing/2014/main" id="{3397FCD0-9037-4988-B2B9-9C59549A95F3}"/>
              </a:ext>
            </a:extLst>
          </p:cNvPr>
          <p:cNvPicPr>
            <a:picLocks noChangeAspect="1"/>
          </p:cNvPicPr>
          <p:nvPr/>
        </p:nvPicPr>
        <p:blipFill>
          <a:blip r:embed="rId5"/>
          <a:stretch>
            <a:fillRect/>
          </a:stretch>
        </p:blipFill>
        <p:spPr>
          <a:xfrm>
            <a:off x="507479" y="1585161"/>
            <a:ext cx="1712936" cy="2346365"/>
          </a:xfrm>
          <a:prstGeom prst="rect">
            <a:avLst/>
          </a:prstGeom>
        </p:spPr>
      </p:pic>
      <p:pic>
        <p:nvPicPr>
          <p:cNvPr id="4" name="Picture 3">
            <a:extLst>
              <a:ext uri="{FF2B5EF4-FFF2-40B4-BE49-F238E27FC236}">
                <a16:creationId xmlns:a16="http://schemas.microsoft.com/office/drawing/2014/main" id="{83A955DA-29E5-4EE1-8089-FC1237BE37D7}"/>
              </a:ext>
            </a:extLst>
          </p:cNvPr>
          <p:cNvPicPr>
            <a:picLocks noChangeAspect="1"/>
          </p:cNvPicPr>
          <p:nvPr/>
        </p:nvPicPr>
        <p:blipFill>
          <a:blip r:embed="rId6"/>
          <a:stretch>
            <a:fillRect/>
          </a:stretch>
        </p:blipFill>
        <p:spPr>
          <a:xfrm>
            <a:off x="4278283" y="1638680"/>
            <a:ext cx="2380258" cy="2027627"/>
          </a:xfrm>
          <a:prstGeom prst="rect">
            <a:avLst/>
          </a:prstGeom>
        </p:spPr>
      </p:pic>
      <p:sp>
        <p:nvSpPr>
          <p:cNvPr id="10" name="TextBox 9">
            <a:extLst>
              <a:ext uri="{FF2B5EF4-FFF2-40B4-BE49-F238E27FC236}">
                <a16:creationId xmlns:a16="http://schemas.microsoft.com/office/drawing/2014/main" id="{ACC87567-37DC-42FC-90B5-41D8F02973CC}"/>
              </a:ext>
            </a:extLst>
          </p:cNvPr>
          <p:cNvSpPr txBox="1"/>
          <p:nvPr/>
        </p:nvSpPr>
        <p:spPr>
          <a:xfrm>
            <a:off x="407444" y="5837931"/>
            <a:ext cx="8501148" cy="923330"/>
          </a:xfrm>
          <a:prstGeom prst="rect">
            <a:avLst/>
          </a:prstGeom>
          <a:noFill/>
        </p:spPr>
        <p:txBody>
          <a:bodyPr wrap="square">
            <a:spAutoFit/>
          </a:bodyPr>
          <a:lstStyle/>
          <a:p>
            <a:pPr algn="ctr"/>
            <a:r>
              <a:rPr lang="en-US" dirty="0"/>
              <a:t> </a:t>
            </a:r>
            <a:endParaRPr lang="en-US" u="none" dirty="0">
              <a:solidFill>
                <a:srgbClr val="000000"/>
              </a:solidFill>
              <a:latin typeface="Tahoma" panose="020B0604030504040204" pitchFamily="34" charset="0"/>
            </a:endParaRPr>
          </a:p>
          <a:p>
            <a:pPr algn="ctr"/>
            <a:r>
              <a:rPr lang="en-US" b="0" i="0" u="none" strike="noStrike" baseline="0" dirty="0">
                <a:solidFill>
                  <a:srgbClr val="000000"/>
                </a:solidFill>
                <a:latin typeface="Tahoma" panose="020B0604030504040204" pitchFamily="34" charset="0"/>
              </a:rPr>
              <a:t>Ex 5:2  </a:t>
            </a:r>
            <a:r>
              <a:rPr lang="en-US" sz="1800" b="0" i="0" u="none" strike="noStrike" baseline="0" dirty="0">
                <a:solidFill>
                  <a:srgbClr val="000000"/>
                </a:solidFill>
                <a:latin typeface="Trebuchet MS" panose="020B0603020202020204" pitchFamily="34" charset="0"/>
              </a:rPr>
              <a:t>And Pharaoh said, Who is the LORD, that I should obey his voice to let Israel go? I know not the LORD, neither will I let Israel go. </a:t>
            </a:r>
            <a:r>
              <a:rPr lang="en-US" sz="1800" b="0" i="0" u="none" strike="noStrike" baseline="0" dirty="0">
                <a:solidFill>
                  <a:srgbClr val="000000"/>
                </a:solidFill>
                <a:latin typeface="Tahoma" panose="020B0604030504040204" pitchFamily="34" charset="0"/>
              </a:rPr>
              <a:t>KJV</a:t>
            </a:r>
            <a:endParaRPr lang="en-US" dirty="0"/>
          </a:p>
        </p:txBody>
      </p:sp>
      <p:pic>
        <p:nvPicPr>
          <p:cNvPr id="3" name="Picture 2">
            <a:extLst>
              <a:ext uri="{FF2B5EF4-FFF2-40B4-BE49-F238E27FC236}">
                <a16:creationId xmlns:a16="http://schemas.microsoft.com/office/drawing/2014/main" id="{517D4771-B05C-4F23-91F9-E3FFA0E2C88B}"/>
              </a:ext>
            </a:extLst>
          </p:cNvPr>
          <p:cNvPicPr>
            <a:picLocks noChangeAspect="1"/>
          </p:cNvPicPr>
          <p:nvPr/>
        </p:nvPicPr>
        <p:blipFill>
          <a:blip r:embed="rId7"/>
          <a:stretch>
            <a:fillRect/>
          </a:stretch>
        </p:blipFill>
        <p:spPr>
          <a:xfrm>
            <a:off x="7242772" y="1411014"/>
            <a:ext cx="1346633" cy="4699889"/>
          </a:xfrm>
          <a:prstGeom prst="rect">
            <a:avLst/>
          </a:prstGeom>
        </p:spPr>
      </p:pic>
      <p:sp>
        <p:nvSpPr>
          <p:cNvPr id="11" name="TextBox 10">
            <a:extLst>
              <a:ext uri="{FF2B5EF4-FFF2-40B4-BE49-F238E27FC236}">
                <a16:creationId xmlns:a16="http://schemas.microsoft.com/office/drawing/2014/main" id="{9B7528D2-C72E-4602-935B-8B9C4505B5E0}"/>
              </a:ext>
            </a:extLst>
          </p:cNvPr>
          <p:cNvSpPr txBox="1"/>
          <p:nvPr/>
        </p:nvSpPr>
        <p:spPr>
          <a:xfrm>
            <a:off x="4172072" y="3622154"/>
            <a:ext cx="2751513" cy="369332"/>
          </a:xfrm>
          <a:prstGeom prst="rect">
            <a:avLst/>
          </a:prstGeom>
          <a:noFill/>
        </p:spPr>
        <p:txBody>
          <a:bodyPr wrap="square">
            <a:spAutoFit/>
          </a:bodyPr>
          <a:lstStyle/>
          <a:p>
            <a:r>
              <a:rPr lang="en-US" dirty="0"/>
              <a:t>Ruler of Egypt for 67 years</a:t>
            </a:r>
          </a:p>
        </p:txBody>
      </p:sp>
      <p:cxnSp>
        <p:nvCxnSpPr>
          <p:cNvPr id="8" name="Straight Connector 7">
            <a:extLst>
              <a:ext uri="{FF2B5EF4-FFF2-40B4-BE49-F238E27FC236}">
                <a16:creationId xmlns:a16="http://schemas.microsoft.com/office/drawing/2014/main" id="{29A1380E-84E5-480D-9BA3-3F7801010F5C}"/>
              </a:ext>
            </a:extLst>
          </p:cNvPr>
          <p:cNvCxnSpPr/>
          <p:nvPr/>
        </p:nvCxnSpPr>
        <p:spPr>
          <a:xfrm>
            <a:off x="3801687" y="1662589"/>
            <a:ext cx="0" cy="4448314"/>
          </a:xfrm>
          <a:prstGeom prst="line">
            <a:avLst/>
          </a:prstGeom>
          <a:ln w="63500">
            <a:solidFill>
              <a:srgbClr val="423930"/>
            </a:solidFill>
          </a:ln>
        </p:spPr>
        <p:style>
          <a:lnRef idx="3">
            <a:schemeClr val="accent1"/>
          </a:lnRef>
          <a:fillRef idx="0">
            <a:schemeClr val="accent1"/>
          </a:fillRef>
          <a:effectRef idx="2">
            <a:schemeClr val="accent1"/>
          </a:effectRef>
          <a:fontRef idx="minor">
            <a:schemeClr val="tx1"/>
          </a:fontRef>
        </p:style>
      </p:cxnSp>
      <p:pic>
        <p:nvPicPr>
          <p:cNvPr id="9" name="Picture 8">
            <a:extLst>
              <a:ext uri="{FF2B5EF4-FFF2-40B4-BE49-F238E27FC236}">
                <a16:creationId xmlns:a16="http://schemas.microsoft.com/office/drawing/2014/main" id="{2CEC3B53-728A-45C5-BBD8-74A23F4FE069}"/>
              </a:ext>
            </a:extLst>
          </p:cNvPr>
          <p:cNvPicPr>
            <a:picLocks noChangeAspect="1"/>
          </p:cNvPicPr>
          <p:nvPr/>
        </p:nvPicPr>
        <p:blipFill>
          <a:blip r:embed="rId8"/>
          <a:stretch>
            <a:fillRect/>
          </a:stretch>
        </p:blipFill>
        <p:spPr>
          <a:xfrm>
            <a:off x="2307997" y="1585161"/>
            <a:ext cx="1299886" cy="2346364"/>
          </a:xfrm>
          <a:prstGeom prst="rect">
            <a:avLst/>
          </a:prstGeom>
        </p:spPr>
      </p:pic>
    </p:spTree>
    <p:extLst>
      <p:ext uri="{BB962C8B-B14F-4D97-AF65-F5344CB8AC3E}">
        <p14:creationId xmlns:p14="http://schemas.microsoft.com/office/powerpoint/2010/main" val="386337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6492F3F-F619-48D4-84A0-CB379647E89F}"/>
              </a:ext>
            </a:extLst>
          </p:cNvPr>
          <p:cNvSpPr txBox="1"/>
          <p:nvPr/>
        </p:nvSpPr>
        <p:spPr>
          <a:xfrm>
            <a:off x="331240" y="170009"/>
            <a:ext cx="8695112" cy="1169551"/>
          </a:xfrm>
          <a:prstGeom prst="rect">
            <a:avLst/>
          </a:prstGeom>
          <a:noFill/>
        </p:spPr>
        <p:txBody>
          <a:bodyPr wrap="square">
            <a:spAutoFit/>
          </a:bodyPr>
          <a:lstStyle/>
          <a:p>
            <a:r>
              <a:rPr lang="en-US" sz="1400" dirty="0"/>
              <a:t>The theological impact of these plagues has been clarified dramatically by Egyptian mythology, which demonstrates that these phenomena were not mere random, punitive acts recklessly performed by an angry God. To the contrary, </a:t>
            </a:r>
            <a:r>
              <a:rPr lang="en-US" sz="1400" b="1" dirty="0"/>
              <a:t>they were decisive scourges carefully calculated to expose the ineffectiveness of Egypt’s so-called gods</a:t>
            </a:r>
            <a:r>
              <a:rPr lang="en-US" sz="1400" dirty="0"/>
              <a:t>, whom the Egyptians believed were personified in nature (Exodus 12:12). In fact, scholars have detected a direct relationship between each plague and an Egyptian god, or some aspect of ancient Egypt’s religion (see White, 1975; Davis, 1971).</a:t>
            </a:r>
          </a:p>
        </p:txBody>
      </p:sp>
      <p:sp>
        <p:nvSpPr>
          <p:cNvPr id="9" name="TextBox 8">
            <a:extLst>
              <a:ext uri="{FF2B5EF4-FFF2-40B4-BE49-F238E27FC236}">
                <a16:creationId xmlns:a16="http://schemas.microsoft.com/office/drawing/2014/main" id="{2E057977-D67E-43BC-B042-7A8C126D4030}"/>
              </a:ext>
            </a:extLst>
          </p:cNvPr>
          <p:cNvSpPr txBox="1"/>
          <p:nvPr/>
        </p:nvSpPr>
        <p:spPr>
          <a:xfrm>
            <a:off x="6198523" y="6519446"/>
            <a:ext cx="2901142" cy="338554"/>
          </a:xfrm>
          <a:prstGeom prst="rect">
            <a:avLst/>
          </a:prstGeom>
          <a:noFill/>
        </p:spPr>
        <p:txBody>
          <a:bodyPr wrap="square">
            <a:spAutoFit/>
          </a:bodyPr>
          <a:lstStyle/>
          <a:p>
            <a:r>
              <a:rPr lang="en-US" sz="800" dirty="0"/>
              <a:t>Pharaoh's Heart Weighed in the Balance</a:t>
            </a:r>
          </a:p>
          <a:p>
            <a:r>
              <a:rPr lang="en-US" sz="800" dirty="0"/>
              <a:t>by Garry K. Brantley, M.A., M.Div. and Revised by Darren Mays</a:t>
            </a:r>
          </a:p>
        </p:txBody>
      </p:sp>
      <p:pic>
        <p:nvPicPr>
          <p:cNvPr id="16" name="Picture 15">
            <a:extLst>
              <a:ext uri="{FF2B5EF4-FFF2-40B4-BE49-F238E27FC236}">
                <a16:creationId xmlns:a16="http://schemas.microsoft.com/office/drawing/2014/main" id="{C1E7174A-9CF4-4293-A0DA-4059D5B131CB}"/>
              </a:ext>
            </a:extLst>
          </p:cNvPr>
          <p:cNvPicPr>
            <a:picLocks noChangeAspect="1"/>
          </p:cNvPicPr>
          <p:nvPr/>
        </p:nvPicPr>
        <p:blipFill>
          <a:blip r:embed="rId3"/>
          <a:stretch>
            <a:fillRect/>
          </a:stretch>
        </p:blipFill>
        <p:spPr>
          <a:xfrm>
            <a:off x="626225" y="1339560"/>
            <a:ext cx="7703127" cy="5179886"/>
          </a:xfrm>
          <a:prstGeom prst="rect">
            <a:avLst/>
          </a:prstGeom>
          <a:ln cmpd="thickThin">
            <a:solidFill>
              <a:srgbClr val="990000"/>
            </a:solidFill>
          </a:ln>
        </p:spPr>
      </p:pic>
    </p:spTree>
    <p:extLst>
      <p:ext uri="{BB962C8B-B14F-4D97-AF65-F5344CB8AC3E}">
        <p14:creationId xmlns:p14="http://schemas.microsoft.com/office/powerpoint/2010/main" val="3099712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F4D2B1B-1AC3-436A-A9F7-D1BC420BE313}"/>
              </a:ext>
            </a:extLst>
          </p:cNvPr>
          <p:cNvSpPr/>
          <p:nvPr/>
        </p:nvSpPr>
        <p:spPr>
          <a:xfrm>
            <a:off x="1244810" y="95490"/>
            <a:ext cx="6443366" cy="523220"/>
          </a:xfrm>
          <a:prstGeom prst="rect">
            <a:avLst/>
          </a:prstGeom>
          <a:no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rPr>
              <a:t>The 10 Plagues – Jehovah Vs. gods of Egypt</a:t>
            </a:r>
            <a:endParaRPr lang="en-US" sz="28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2" name="Table 2">
            <a:extLst>
              <a:ext uri="{FF2B5EF4-FFF2-40B4-BE49-F238E27FC236}">
                <a16:creationId xmlns:a16="http://schemas.microsoft.com/office/drawing/2014/main" id="{01D320DA-BD78-498A-9DC7-38BE2904BDB6}"/>
              </a:ext>
            </a:extLst>
          </p:cNvPr>
          <p:cNvGraphicFramePr>
            <a:graphicFrameLocks noGrp="1"/>
          </p:cNvGraphicFramePr>
          <p:nvPr>
            <p:extLst>
              <p:ext uri="{D42A27DB-BD31-4B8C-83A1-F6EECF244321}">
                <p14:modId xmlns:p14="http://schemas.microsoft.com/office/powerpoint/2010/main" val="4074743214"/>
              </p:ext>
            </p:extLst>
          </p:nvPr>
        </p:nvGraphicFramePr>
        <p:xfrm>
          <a:off x="172017" y="530288"/>
          <a:ext cx="8827128" cy="6263640"/>
        </p:xfrm>
        <a:graphic>
          <a:graphicData uri="http://schemas.openxmlformats.org/drawingml/2006/table">
            <a:tbl>
              <a:tblPr firstRow="1" bandRow="1">
                <a:tableStyleId>{1FECB4D8-DB02-4DC6-A0A2-4F2EBAE1DC90}</a:tableStyleId>
              </a:tblPr>
              <a:tblGrid>
                <a:gridCol w="441501">
                  <a:extLst>
                    <a:ext uri="{9D8B030D-6E8A-4147-A177-3AD203B41FA5}">
                      <a16:colId xmlns:a16="http://schemas.microsoft.com/office/drawing/2014/main" val="274000837"/>
                    </a:ext>
                  </a:extLst>
                </a:gridCol>
                <a:gridCol w="1626464">
                  <a:extLst>
                    <a:ext uri="{9D8B030D-6E8A-4147-A177-3AD203B41FA5}">
                      <a16:colId xmlns:a16="http://schemas.microsoft.com/office/drawing/2014/main" val="1265287297"/>
                    </a:ext>
                  </a:extLst>
                </a:gridCol>
                <a:gridCol w="3039623">
                  <a:extLst>
                    <a:ext uri="{9D8B030D-6E8A-4147-A177-3AD203B41FA5}">
                      <a16:colId xmlns:a16="http://schemas.microsoft.com/office/drawing/2014/main" val="2731277074"/>
                    </a:ext>
                  </a:extLst>
                </a:gridCol>
                <a:gridCol w="3719540">
                  <a:extLst>
                    <a:ext uri="{9D8B030D-6E8A-4147-A177-3AD203B41FA5}">
                      <a16:colId xmlns:a16="http://schemas.microsoft.com/office/drawing/2014/main" val="1659529177"/>
                    </a:ext>
                  </a:extLst>
                </a:gridCol>
              </a:tblGrid>
              <a:tr h="0">
                <a:tc>
                  <a:txBody>
                    <a:bodyPr/>
                    <a:lstStyle/>
                    <a:p>
                      <a:pPr algn="ctr"/>
                      <a:endParaRPr lang="en-US"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r>
                        <a:rPr lang="en-US" sz="1600" dirty="0"/>
                        <a:t>Plague</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r>
                        <a:rPr lang="en-US" sz="1600" dirty="0"/>
                        <a:t>gods of Egypt</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r>
                        <a:rPr lang="en-US" sz="1600" dirty="0"/>
                        <a:t>Interesting Notes</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562415217"/>
                  </a:ext>
                </a:extLst>
              </a:tr>
              <a:tr h="370840">
                <a:tc>
                  <a:txBody>
                    <a:bodyPr/>
                    <a:lstStyle/>
                    <a:p>
                      <a:r>
                        <a:rPr lang="en-US" dirty="0"/>
                        <a:t>1</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r>
                        <a:rPr lang="en-US" sz="1400" dirty="0">
                          <a:highlight>
                            <a:srgbClr val="FFFF00"/>
                          </a:highlight>
                        </a:rPr>
                        <a:t>Water To Blood</a:t>
                      </a:r>
                    </a:p>
                    <a:p>
                      <a:pPr algn="ctr"/>
                      <a:r>
                        <a:rPr lang="en-US" sz="1200" dirty="0"/>
                        <a:t>Exodus 7:14-25</a:t>
                      </a:r>
                      <a:endParaRPr lang="en-US" sz="1200" dirty="0">
                        <a:latin typeface="Arial Narrow" panose="020B060602020203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latin typeface="Arial Narrow" panose="020B0606020202030204" pitchFamily="34" charset="0"/>
                        </a:rPr>
                        <a:t>Khnum – Guardian of river’s source</a:t>
                      </a:r>
                    </a:p>
                    <a:p>
                      <a:pPr marL="171450" indent="-171450">
                        <a:buFont typeface="Arial" panose="020B0604020202020204" pitchFamily="34" charset="0"/>
                        <a:buChar char="•"/>
                      </a:pPr>
                      <a:r>
                        <a:rPr lang="en-US" sz="1000" dirty="0" err="1">
                          <a:latin typeface="Arial Narrow" panose="020B0606020202030204" pitchFamily="34" charset="0"/>
                        </a:rPr>
                        <a:t>Hapi</a:t>
                      </a:r>
                      <a:r>
                        <a:rPr lang="en-US" sz="1000" dirty="0">
                          <a:latin typeface="Arial Narrow" panose="020B0606020202030204" pitchFamily="34" charset="0"/>
                        </a:rPr>
                        <a:t> – Spirit of the Nile</a:t>
                      </a:r>
                    </a:p>
                    <a:p>
                      <a:pPr marL="171450" indent="-171450">
                        <a:buFont typeface="Arial" panose="020B0604020202020204" pitchFamily="34" charset="0"/>
                        <a:buChar char="•"/>
                      </a:pPr>
                      <a:r>
                        <a:rPr lang="en-US" sz="1000" dirty="0">
                          <a:latin typeface="Arial Narrow" panose="020B0606020202030204" pitchFamily="34" charset="0"/>
                        </a:rPr>
                        <a:t>Osiris – Nile was his bloodstream</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latin typeface="Arial Narrow" panose="020B0606020202030204" pitchFamily="34" charset="0"/>
                        </a:rPr>
                        <a:t>Duplicated by the Egyptians</a:t>
                      </a:r>
                    </a:p>
                    <a:p>
                      <a:pPr marL="171450" indent="-171450">
                        <a:buFont typeface="Arial" panose="020B0604020202020204" pitchFamily="34" charset="0"/>
                        <a:buChar char="•"/>
                      </a:pPr>
                      <a:r>
                        <a:rPr lang="en-US" sz="1000" dirty="0">
                          <a:latin typeface="Arial Narrow" panose="020B0606020202030204" pitchFamily="34" charset="0"/>
                        </a:rPr>
                        <a:t>Occurs in Goshen where Israelites lived</a:t>
                      </a:r>
                    </a:p>
                    <a:p>
                      <a:pPr marL="171450" indent="-171450">
                        <a:buFont typeface="Arial" panose="020B0604020202020204" pitchFamily="34" charset="0"/>
                        <a:buChar char="•"/>
                      </a:pPr>
                      <a:r>
                        <a:rPr lang="en-US" sz="1000" dirty="0">
                          <a:latin typeface="Arial Narrow" panose="020B0606020202030204" pitchFamily="34" charset="0"/>
                        </a:rPr>
                        <a:t>Dead fish – putrid smell!</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423408349"/>
                  </a:ext>
                </a:extLst>
              </a:tr>
              <a:tr h="370840">
                <a:tc>
                  <a:txBody>
                    <a:bodyPr/>
                    <a:lstStyle/>
                    <a:p>
                      <a:r>
                        <a:rPr lang="en-US" dirty="0"/>
                        <a:t>2</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algn="ctr" defTabSz="914400" rtl="0" eaLnBrk="1" latinLnBrk="0" hangingPunct="1"/>
                      <a:r>
                        <a:rPr lang="en-US" sz="1400" kern="1200" dirty="0">
                          <a:highlight>
                            <a:srgbClr val="FFFF00"/>
                          </a:highlight>
                        </a:rPr>
                        <a:t>Frogs</a:t>
                      </a:r>
                    </a:p>
                    <a:p>
                      <a:pPr marL="0" algn="ctr" defTabSz="914400" rtl="0" eaLnBrk="1" latinLnBrk="0" hangingPunct="1"/>
                      <a:r>
                        <a:rPr lang="en-US" sz="1200" kern="1200" dirty="0"/>
                        <a:t>Exodus 8:1-15</a:t>
                      </a:r>
                      <a:endParaRPr lang="en-US" sz="1200" b="0" kern="1200" dirty="0">
                        <a:solidFill>
                          <a:schemeClr val="dk1"/>
                        </a:solidFill>
                        <a:latin typeface="Arial Narrow" panose="020B060602020203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err="1">
                          <a:latin typeface="Arial Narrow" panose="020B0606020202030204" pitchFamily="34" charset="0"/>
                        </a:rPr>
                        <a:t>Hapi</a:t>
                      </a:r>
                      <a:r>
                        <a:rPr lang="en-US" sz="1000" dirty="0">
                          <a:latin typeface="Arial Narrow" panose="020B0606020202030204" pitchFamily="34" charset="0"/>
                        </a:rPr>
                        <a:t>                  Frog goddess to Egypt  </a:t>
                      </a:r>
                    </a:p>
                    <a:p>
                      <a:pPr marL="171450" indent="-171450">
                        <a:buFont typeface="Arial" panose="020B0604020202020204" pitchFamily="34" charset="0"/>
                        <a:buChar char="•"/>
                      </a:pPr>
                      <a:r>
                        <a:rPr lang="en-US" sz="1000" dirty="0" err="1">
                          <a:latin typeface="Arial Narrow" panose="020B0606020202030204" pitchFamily="34" charset="0"/>
                        </a:rPr>
                        <a:t>Heqt</a:t>
                      </a:r>
                      <a:r>
                        <a:rPr lang="en-US" sz="1000" dirty="0">
                          <a:latin typeface="Arial Narrow" panose="020B0606020202030204" pitchFamily="34" charset="0"/>
                        </a:rPr>
                        <a:t>                  Both related to fertility</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latin typeface="Arial Narrow" panose="020B0606020202030204" pitchFamily="34" charset="0"/>
                        </a:rPr>
                        <a:t>Duplicated by the Egyptians</a:t>
                      </a:r>
                    </a:p>
                    <a:p>
                      <a:pPr marL="171450" indent="-171450">
                        <a:buFont typeface="Arial" panose="020B0604020202020204" pitchFamily="34" charset="0"/>
                        <a:buChar char="•"/>
                      </a:pPr>
                      <a:r>
                        <a:rPr lang="en-US" sz="1000" dirty="0">
                          <a:latin typeface="Arial Narrow" panose="020B0606020202030204" pitchFamily="34" charset="0"/>
                        </a:rPr>
                        <a:t>Occurs in Goshen where the Israelites lived</a:t>
                      </a:r>
                    </a:p>
                    <a:p>
                      <a:pPr marL="171450" indent="-171450">
                        <a:buFont typeface="Arial" panose="020B0604020202020204" pitchFamily="34" charset="0"/>
                        <a:buChar char="•"/>
                      </a:pPr>
                      <a:r>
                        <a:rPr lang="en-US" sz="1000" dirty="0">
                          <a:latin typeface="Arial Narrow" panose="020B0606020202030204" pitchFamily="34" charset="0"/>
                        </a:rPr>
                        <a:t>God let the frogs die out but they heaped them up to dispose – smell!</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979991350"/>
                  </a:ext>
                </a:extLst>
              </a:tr>
              <a:tr h="370840">
                <a:tc>
                  <a:txBody>
                    <a:bodyPr/>
                    <a:lstStyle/>
                    <a:p>
                      <a:r>
                        <a:rPr lang="en-US" dirty="0"/>
                        <a:t>3</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algn="ctr" defTabSz="914400" rtl="0" eaLnBrk="1" latinLnBrk="0" hangingPunct="1"/>
                      <a:r>
                        <a:rPr lang="en-US" sz="1400" kern="1200" dirty="0">
                          <a:highlight>
                            <a:srgbClr val="FFFF00"/>
                          </a:highlight>
                        </a:rPr>
                        <a:t>Lice</a:t>
                      </a:r>
                    </a:p>
                    <a:p>
                      <a:pPr marL="0" algn="ctr" defTabSz="914400" rtl="0" eaLnBrk="1" latinLnBrk="0" hangingPunct="1"/>
                      <a:r>
                        <a:rPr lang="en-US" sz="1200" kern="1200" dirty="0"/>
                        <a:t>Exodus 8:16-19</a:t>
                      </a:r>
                      <a:endParaRPr lang="en-US" sz="1200" b="0" kern="1200" dirty="0">
                        <a:solidFill>
                          <a:schemeClr val="dk1"/>
                        </a:solidFill>
                        <a:latin typeface="Arial Narrow" panose="020B060602020203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err="1">
                          <a:latin typeface="Arial Narrow" panose="020B0606020202030204" pitchFamily="34" charset="0"/>
                        </a:rPr>
                        <a:t>Seb</a:t>
                      </a:r>
                      <a:r>
                        <a:rPr lang="en-US" sz="1000" dirty="0">
                          <a:latin typeface="Arial Narrow" panose="020B0606020202030204" pitchFamily="34" charset="0"/>
                        </a:rPr>
                        <a:t> – The earth god of Egypt</a:t>
                      </a:r>
                    </a:p>
                    <a:p>
                      <a:pPr marL="171450" indent="-171450">
                        <a:buFont typeface="Arial" panose="020B0604020202020204" pitchFamily="34" charset="0"/>
                        <a:buChar char="•"/>
                      </a:pPr>
                      <a:r>
                        <a:rPr lang="en-US" sz="1000" dirty="0">
                          <a:latin typeface="Arial Narrow" panose="020B0606020202030204" pitchFamily="34" charset="0"/>
                        </a:rPr>
                        <a:t>Egyptian priests could not enter their own temples as they were considered unclean.</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latin typeface="Arial Narrow" panose="020B0606020202030204" pitchFamily="34" charset="0"/>
                        </a:rPr>
                        <a:t>Not duplicated by the Egyptians</a:t>
                      </a:r>
                    </a:p>
                    <a:p>
                      <a:pPr marL="171450" indent="-171450">
                        <a:buFont typeface="Arial" panose="020B0604020202020204" pitchFamily="34" charset="0"/>
                        <a:buChar char="•"/>
                      </a:pPr>
                      <a:r>
                        <a:rPr lang="en-US" sz="1000" dirty="0">
                          <a:latin typeface="Arial Narrow" panose="020B0606020202030204" pitchFamily="34" charset="0"/>
                        </a:rPr>
                        <a:t>Occurs in Goshen where the Israelites lived</a:t>
                      </a:r>
                    </a:p>
                    <a:p>
                      <a:pPr marL="171450" indent="-171450">
                        <a:buFont typeface="Arial" panose="020B0604020202020204" pitchFamily="34" charset="0"/>
                        <a:buChar char="•"/>
                      </a:pPr>
                      <a:r>
                        <a:rPr lang="en-US" sz="1000" dirty="0">
                          <a:latin typeface="Arial Narrow" panose="020B0606020202030204" pitchFamily="34" charset="0"/>
                        </a:rPr>
                        <a:t>Attributed to the “finger of God” per Egyptian magicians</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3198134849"/>
                  </a:ext>
                </a:extLst>
              </a:tr>
              <a:tr h="370840">
                <a:tc>
                  <a:txBody>
                    <a:bodyPr/>
                    <a:lstStyle/>
                    <a:p>
                      <a:r>
                        <a:rPr lang="en-US" dirty="0"/>
                        <a:t>4</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algn="ctr" defTabSz="914400" rtl="0" eaLnBrk="1" latinLnBrk="0" hangingPunct="1"/>
                      <a:r>
                        <a:rPr lang="en-US" sz="1400" kern="1200" dirty="0">
                          <a:highlight>
                            <a:srgbClr val="FFFF00"/>
                          </a:highlight>
                        </a:rPr>
                        <a:t>Flies</a:t>
                      </a:r>
                    </a:p>
                    <a:p>
                      <a:pPr marL="0" algn="ctr" defTabSz="914400" rtl="0" eaLnBrk="1" latinLnBrk="0" hangingPunct="1"/>
                      <a:r>
                        <a:rPr lang="en-US" sz="1200" kern="1200" dirty="0"/>
                        <a:t>Exodus 8:20-32</a:t>
                      </a:r>
                      <a:endParaRPr lang="en-US" sz="1200" b="0" kern="1200" dirty="0">
                        <a:solidFill>
                          <a:schemeClr val="dk1"/>
                        </a:solidFill>
                        <a:latin typeface="Arial Narrow" panose="020B060602020203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err="1">
                          <a:latin typeface="Arial Narrow" panose="020B0606020202030204" pitchFamily="34" charset="0"/>
                        </a:rPr>
                        <a:t>Uatchit</a:t>
                      </a:r>
                      <a:r>
                        <a:rPr lang="en-US" sz="1000" dirty="0">
                          <a:latin typeface="Arial Narrow" panose="020B0606020202030204" pitchFamily="34" charset="0"/>
                        </a:rPr>
                        <a:t> – The fly god of Egypt</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latin typeface="Arial Narrow" panose="020B0606020202030204" pitchFamily="34" charset="0"/>
                        </a:rPr>
                        <a:t>God now makes a separation between the Egyptians and the Israelites.  No more plagues will come upon the Israelites. Ex.8:22.  Once God removed them, there remained not one! Ex.8:31</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289876932"/>
                  </a:ext>
                </a:extLst>
              </a:tr>
              <a:tr h="325516">
                <a:tc>
                  <a:txBody>
                    <a:bodyPr/>
                    <a:lstStyle/>
                    <a:p>
                      <a:r>
                        <a:rPr lang="en-US" dirty="0"/>
                        <a:t>5</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algn="ctr" defTabSz="914400" rtl="0" eaLnBrk="1" latinLnBrk="0" hangingPunct="1"/>
                      <a:r>
                        <a:rPr lang="en-US" sz="1400" kern="1200" dirty="0">
                          <a:highlight>
                            <a:srgbClr val="FFFF00"/>
                          </a:highlight>
                        </a:rPr>
                        <a:t>Disease on Cattle</a:t>
                      </a:r>
                    </a:p>
                    <a:p>
                      <a:pPr marL="0" algn="ctr" defTabSz="914400" rtl="0" eaLnBrk="1" latinLnBrk="0" hangingPunct="1"/>
                      <a:r>
                        <a:rPr lang="en-US" sz="1200" kern="1200" dirty="0"/>
                        <a:t>Exodus 9:1-7</a:t>
                      </a:r>
                      <a:endParaRPr lang="en-US" sz="1200" b="0" kern="1200" dirty="0">
                        <a:solidFill>
                          <a:schemeClr val="dk1"/>
                        </a:solidFill>
                        <a:latin typeface="Arial Narrow" panose="020B060602020203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latin typeface="Arial Narrow" panose="020B0606020202030204" pitchFamily="34" charset="0"/>
                        </a:rPr>
                        <a:t>Ptah, </a:t>
                      </a:r>
                      <a:r>
                        <a:rPr lang="en-US" sz="1000" dirty="0" err="1">
                          <a:latin typeface="Arial Narrow" panose="020B0606020202030204" pitchFamily="34" charset="0"/>
                        </a:rPr>
                        <a:t>Mnevis</a:t>
                      </a:r>
                      <a:r>
                        <a:rPr lang="en-US" sz="1000" dirty="0">
                          <a:latin typeface="Arial Narrow" panose="020B0606020202030204" pitchFamily="34" charset="0"/>
                        </a:rPr>
                        <a:t>, Hathor, Amon (Egyptian gods associated</a:t>
                      </a:r>
                      <a:br>
                        <a:rPr lang="en-US" sz="1000" dirty="0">
                          <a:latin typeface="Arial Narrow" panose="020B0606020202030204" pitchFamily="34" charset="0"/>
                        </a:rPr>
                      </a:br>
                      <a:r>
                        <a:rPr lang="en-US" sz="1000" dirty="0">
                          <a:latin typeface="Arial Narrow" panose="020B0606020202030204" pitchFamily="34" charset="0"/>
                        </a:rPr>
                        <a:t>                                                with bulls and cows)</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latin typeface="Arial Narrow" panose="020B0606020202030204" pitchFamily="34" charset="0"/>
                        </a:rPr>
                        <a:t>Affects property, food, transportation, work and farming animals</a:t>
                      </a:r>
                    </a:p>
                    <a:p>
                      <a:pPr marL="171450" indent="-171450">
                        <a:buFont typeface="Arial" panose="020B0604020202020204" pitchFamily="34" charset="0"/>
                        <a:buChar char="•"/>
                      </a:pPr>
                      <a:r>
                        <a:rPr lang="en-US" sz="1000" dirty="0">
                          <a:latin typeface="Arial Narrow" panose="020B0606020202030204" pitchFamily="34" charset="0"/>
                        </a:rPr>
                        <a:t>Death of livestock (horses, donkeys, camels, oxen, sheep)</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4092558245"/>
                  </a:ext>
                </a:extLst>
              </a:tr>
              <a:tr h="370840">
                <a:tc>
                  <a:txBody>
                    <a:bodyPr/>
                    <a:lstStyle/>
                    <a:p>
                      <a:r>
                        <a:rPr lang="en-US" dirty="0"/>
                        <a:t>6</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algn="ctr" defTabSz="914400" rtl="0" eaLnBrk="1" latinLnBrk="0" hangingPunct="1"/>
                      <a:r>
                        <a:rPr lang="en-US" sz="1400" kern="1200" dirty="0">
                          <a:highlight>
                            <a:srgbClr val="FFFF00"/>
                          </a:highlight>
                        </a:rPr>
                        <a:t>Boils</a:t>
                      </a:r>
                    </a:p>
                    <a:p>
                      <a:pPr marL="0" algn="ctr" defTabSz="914400" rtl="0" eaLnBrk="1" latinLnBrk="0" hangingPunct="1"/>
                      <a:r>
                        <a:rPr lang="en-US" sz="1200" kern="1200" dirty="0"/>
                        <a:t>Exodus 9:8-12</a:t>
                      </a:r>
                      <a:endParaRPr lang="en-US" sz="1200" b="0" kern="1200" dirty="0">
                        <a:solidFill>
                          <a:schemeClr val="dk1"/>
                        </a:solidFill>
                        <a:latin typeface="Arial Narrow" panose="020B060602020203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latin typeface="Arial Narrow" panose="020B0606020202030204" pitchFamily="34" charset="0"/>
                        </a:rPr>
                        <a:t>Sekhmet – Egyptian goddess of Epidemics</a:t>
                      </a:r>
                    </a:p>
                    <a:p>
                      <a:pPr marL="171450" indent="-171450">
                        <a:buFont typeface="Arial" panose="020B0604020202020204" pitchFamily="34" charset="0"/>
                        <a:buChar char="•"/>
                      </a:pPr>
                      <a:r>
                        <a:rPr lang="en-US" sz="1000" dirty="0">
                          <a:latin typeface="Arial Narrow" panose="020B0606020202030204" pitchFamily="34" charset="0"/>
                        </a:rPr>
                        <a:t>Serapis – Egyptian god of healing</a:t>
                      </a:r>
                    </a:p>
                    <a:p>
                      <a:pPr marL="171450" indent="-171450">
                        <a:buFont typeface="Arial" panose="020B0604020202020204" pitchFamily="34" charset="0"/>
                        <a:buChar char="•"/>
                      </a:pPr>
                      <a:r>
                        <a:rPr lang="en-US" sz="1000" dirty="0">
                          <a:latin typeface="Arial Narrow" panose="020B0606020202030204" pitchFamily="34" charset="0"/>
                        </a:rPr>
                        <a:t>Imhotep – also Egyptian god of healing</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latin typeface="Arial Narrow" panose="020B0606020202030204" pitchFamily="34" charset="0"/>
                        </a:rPr>
                        <a:t>Affects physical bodies</a:t>
                      </a:r>
                    </a:p>
                    <a:p>
                      <a:pPr marL="171450" indent="-171450">
                        <a:buFont typeface="Arial" panose="020B0604020202020204" pitchFamily="34" charset="0"/>
                        <a:buChar char="•"/>
                      </a:pPr>
                      <a:r>
                        <a:rPr lang="en-US" sz="1000" dirty="0">
                          <a:latin typeface="Arial Narrow" panose="020B0606020202030204" pitchFamily="34" charset="0"/>
                        </a:rPr>
                        <a:t>Pharaoh’s magicians cannot even appear in court.</a:t>
                      </a:r>
                    </a:p>
                    <a:p>
                      <a:pPr marL="171450" indent="-171450">
                        <a:buFont typeface="Arial" panose="020B0604020202020204" pitchFamily="34" charset="0"/>
                        <a:buChar char="•"/>
                      </a:pPr>
                      <a:r>
                        <a:rPr lang="en-US" sz="1000" dirty="0">
                          <a:latin typeface="Arial Narrow" panose="020B0606020202030204" pitchFamily="34" charset="0"/>
                        </a:rPr>
                        <a:t>Also affected Egyptian’s beasts</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243700384"/>
                  </a:ext>
                </a:extLst>
              </a:tr>
              <a:tr h="370840">
                <a:tc>
                  <a:txBody>
                    <a:bodyPr/>
                    <a:lstStyle/>
                    <a:p>
                      <a:r>
                        <a:rPr lang="en-US" dirty="0"/>
                        <a:t>7</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algn="ctr" defTabSz="914400" rtl="0" eaLnBrk="1" latinLnBrk="0" hangingPunct="1"/>
                      <a:r>
                        <a:rPr lang="en-US" sz="1400" kern="1200" dirty="0">
                          <a:highlight>
                            <a:srgbClr val="FFFF00"/>
                          </a:highlight>
                        </a:rPr>
                        <a:t>Hail</a:t>
                      </a:r>
                    </a:p>
                    <a:p>
                      <a:pPr marL="0" algn="ctr" defTabSz="914400" rtl="0" eaLnBrk="1" latinLnBrk="0" hangingPunct="1"/>
                      <a:r>
                        <a:rPr lang="en-US" sz="1200" kern="1200" dirty="0"/>
                        <a:t>Exodus 9:13-35</a:t>
                      </a:r>
                      <a:endParaRPr lang="en-US" sz="1200" b="0" kern="1200" dirty="0">
                        <a:solidFill>
                          <a:schemeClr val="dk1"/>
                        </a:solidFill>
                        <a:latin typeface="Arial Narrow" panose="020B060602020203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latin typeface="Arial Narrow" panose="020B0606020202030204" pitchFamily="34" charset="0"/>
                        </a:rPr>
                        <a:t>Nut – Egyptian sky goddess</a:t>
                      </a:r>
                    </a:p>
                    <a:p>
                      <a:pPr marL="171450" indent="-171450">
                        <a:buFont typeface="Arial" panose="020B0604020202020204" pitchFamily="34" charset="0"/>
                        <a:buChar char="•"/>
                      </a:pPr>
                      <a:r>
                        <a:rPr lang="en-US" sz="1000" dirty="0">
                          <a:latin typeface="Arial Narrow" panose="020B0606020202030204" pitchFamily="34" charset="0"/>
                        </a:rPr>
                        <a:t>Isis &amp; Seth – Egyptian agriculture deities</a:t>
                      </a:r>
                    </a:p>
                    <a:p>
                      <a:pPr marL="171450" indent="-171450">
                        <a:buFont typeface="Arial" panose="020B0604020202020204" pitchFamily="34" charset="0"/>
                        <a:buChar char="•"/>
                      </a:pPr>
                      <a:r>
                        <a:rPr lang="en-US" sz="1000" dirty="0">
                          <a:latin typeface="Arial Narrow" panose="020B0606020202030204" pitchFamily="34" charset="0"/>
                        </a:rPr>
                        <a:t>Shu – Egyptian god of the atmosphere</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latin typeface="Arial Narrow" panose="020B0606020202030204" pitchFamily="34" charset="0"/>
                        </a:rPr>
                        <a:t>Historical uniqueness for such a storm! – not seen since the foundation of Egypt until that time!  Warned to save/shelter cattle –Left cattle and servants in field to die!  Wouldn’t regard God’s words after 6 previous plagues! Crops, trees and servants devastated. </a:t>
                      </a:r>
                    </a:p>
                    <a:p>
                      <a:pPr marL="171450" indent="-171450">
                        <a:buFont typeface="Arial" panose="020B0604020202020204" pitchFamily="34" charset="0"/>
                        <a:buChar char="•"/>
                      </a:pPr>
                      <a:r>
                        <a:rPr lang="en-US" sz="1000" dirty="0">
                          <a:latin typeface="Arial Narrow" panose="020B0606020202030204" pitchFamily="34" charset="0"/>
                        </a:rPr>
                        <a:t>Pharaoh confesses his sin but later changes his mind – pride!</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290686073"/>
                  </a:ext>
                </a:extLst>
              </a:tr>
              <a:tr h="370840">
                <a:tc>
                  <a:txBody>
                    <a:bodyPr/>
                    <a:lstStyle/>
                    <a:p>
                      <a:r>
                        <a:rPr lang="en-US" dirty="0"/>
                        <a:t>8</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algn="ctr" defTabSz="914400" rtl="0" eaLnBrk="1" latinLnBrk="0" hangingPunct="1"/>
                      <a:r>
                        <a:rPr lang="en-US" sz="1400" kern="1200" dirty="0">
                          <a:highlight>
                            <a:srgbClr val="FFFF00"/>
                          </a:highlight>
                        </a:rPr>
                        <a:t>Locusts</a:t>
                      </a:r>
                    </a:p>
                    <a:p>
                      <a:pPr marL="0" algn="ctr" defTabSz="914400" rtl="0" eaLnBrk="1" latinLnBrk="0" hangingPunct="1"/>
                      <a:r>
                        <a:rPr lang="en-US" sz="1200" kern="1200" dirty="0"/>
                        <a:t>Exodus 10:1-20</a:t>
                      </a:r>
                      <a:endParaRPr lang="en-US" sz="1200" b="0" kern="1200" dirty="0">
                        <a:solidFill>
                          <a:schemeClr val="dk1"/>
                        </a:solidFill>
                        <a:latin typeface="Arial Narrow" panose="020B060602020203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err="1">
                          <a:latin typeface="Arial Narrow" panose="020B0606020202030204" pitchFamily="34" charset="0"/>
                        </a:rPr>
                        <a:t>Serapia</a:t>
                      </a:r>
                      <a:r>
                        <a:rPr lang="en-US" sz="1000" dirty="0">
                          <a:latin typeface="Arial Narrow" panose="020B0606020202030204" pitchFamily="34" charset="0"/>
                        </a:rPr>
                        <a:t> – Egyptian deity protector from Locusts</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latin typeface="Arial Narrow" panose="020B0606020202030204" pitchFamily="34" charset="0"/>
                        </a:rPr>
                        <a:t>Locusts ate the residue and trees that escaped the hail storm.</a:t>
                      </a:r>
                    </a:p>
                    <a:p>
                      <a:pPr marL="171450" indent="-171450">
                        <a:buFont typeface="Arial" panose="020B0604020202020204" pitchFamily="34" charset="0"/>
                        <a:buChar char="•"/>
                      </a:pPr>
                      <a:r>
                        <a:rPr lang="en-US" sz="1000" dirty="0">
                          <a:latin typeface="Arial Narrow" panose="020B0606020202030204" pitchFamily="34" charset="0"/>
                        </a:rPr>
                        <a:t>Pharaoh offers a compromise that is rejected</a:t>
                      </a:r>
                    </a:p>
                    <a:p>
                      <a:pPr marL="171450" indent="-171450">
                        <a:buFont typeface="Arial" panose="020B0604020202020204" pitchFamily="34" charset="0"/>
                        <a:buChar char="•"/>
                      </a:pPr>
                      <a:r>
                        <a:rPr lang="en-US" sz="1000" dirty="0">
                          <a:latin typeface="Arial Narrow" panose="020B0606020202030204" pitchFamily="34" charset="0"/>
                        </a:rPr>
                        <a:t>Pharaoh again confesses his sin</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4118029431"/>
                  </a:ext>
                </a:extLst>
              </a:tr>
              <a:tr h="370840">
                <a:tc>
                  <a:txBody>
                    <a:bodyPr/>
                    <a:lstStyle/>
                    <a:p>
                      <a:r>
                        <a:rPr lang="en-US" dirty="0"/>
                        <a:t>9</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algn="ctr" defTabSz="914400" rtl="0" eaLnBrk="1" latinLnBrk="0" hangingPunct="1"/>
                      <a:r>
                        <a:rPr lang="en-US" sz="1400" kern="1200" dirty="0">
                          <a:highlight>
                            <a:srgbClr val="FFFF00"/>
                          </a:highlight>
                        </a:rPr>
                        <a:t>Darkness</a:t>
                      </a:r>
                    </a:p>
                    <a:p>
                      <a:pPr marL="0" algn="ctr" defTabSz="914400" rtl="0" eaLnBrk="1" latinLnBrk="0" hangingPunct="1"/>
                      <a:r>
                        <a:rPr lang="en-US" sz="1200" kern="1200" dirty="0"/>
                        <a:t>Exodus 10:21-29</a:t>
                      </a:r>
                      <a:endParaRPr lang="en-US" sz="1200" b="0" kern="1200" dirty="0">
                        <a:solidFill>
                          <a:schemeClr val="dk1"/>
                        </a:solidFill>
                        <a:latin typeface="Arial Narrow" panose="020B060602020203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latin typeface="Arial Narrow" panose="020B0606020202030204" pitchFamily="34" charset="0"/>
                        </a:rPr>
                        <a:t>Re, Amon-re, Aten, </a:t>
                      </a:r>
                      <a:r>
                        <a:rPr lang="en-US" sz="1000" dirty="0" err="1">
                          <a:latin typeface="Arial Narrow" panose="020B0606020202030204" pitchFamily="34" charset="0"/>
                        </a:rPr>
                        <a:t>Atum</a:t>
                      </a:r>
                      <a:r>
                        <a:rPr lang="en-US" sz="1000" dirty="0">
                          <a:latin typeface="Arial Narrow" panose="020B0606020202030204" pitchFamily="34" charset="0"/>
                        </a:rPr>
                        <a:t>, Horus – Egyptian sun gods</a:t>
                      </a:r>
                    </a:p>
                    <a:p>
                      <a:pPr marL="171450" indent="-171450">
                        <a:buFont typeface="Arial" panose="020B0604020202020204" pitchFamily="34" charset="0"/>
                        <a:buChar char="•"/>
                      </a:pPr>
                      <a:r>
                        <a:rPr lang="en-US" sz="1000" dirty="0">
                          <a:latin typeface="Arial Narrow" panose="020B0606020202030204" pitchFamily="34" charset="0"/>
                        </a:rPr>
                        <a:t>Thoth – Egyptian Moon god</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latin typeface="Arial Narrow" panose="020B0606020202030204" pitchFamily="34" charset="0"/>
                        </a:rPr>
                        <a:t>Dark in Egypt at mid-day – Lasted 3 days – could feel the darkness!</a:t>
                      </a:r>
                    </a:p>
                    <a:p>
                      <a:pPr marL="171450" indent="-171450">
                        <a:buFont typeface="Arial" panose="020B0604020202020204" pitchFamily="34" charset="0"/>
                        <a:buChar char="•"/>
                      </a:pPr>
                      <a:r>
                        <a:rPr lang="en-US" sz="1000" dirty="0">
                          <a:latin typeface="Arial Narrow" panose="020B0606020202030204" pitchFamily="34" charset="0"/>
                        </a:rPr>
                        <a:t>Light was still provided for the Israelites in Goshen. Ex.10:23</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3829077883"/>
                  </a:ext>
                </a:extLst>
              </a:tr>
              <a:tr h="370840">
                <a:tc>
                  <a:txBody>
                    <a:bodyPr/>
                    <a:lstStyle/>
                    <a:p>
                      <a:r>
                        <a:rPr lang="en-US" dirty="0"/>
                        <a:t>10</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algn="ctr" defTabSz="914400" rtl="0" eaLnBrk="1" latinLnBrk="0" hangingPunct="1"/>
                      <a:r>
                        <a:rPr lang="en-US" sz="1400" kern="1200" dirty="0">
                          <a:highlight>
                            <a:srgbClr val="FFFF00"/>
                          </a:highlight>
                        </a:rPr>
                        <a:t>Death of Firstborn</a:t>
                      </a:r>
                    </a:p>
                    <a:p>
                      <a:pPr marL="0" algn="ctr" defTabSz="914400" rtl="0" eaLnBrk="1" latinLnBrk="0" hangingPunct="1"/>
                      <a:r>
                        <a:rPr lang="en-US" sz="1200" kern="1200" dirty="0"/>
                        <a:t>Exodus 12:29-36</a:t>
                      </a:r>
                      <a:endParaRPr lang="en-US" sz="1200" b="0" kern="1200" dirty="0">
                        <a:solidFill>
                          <a:schemeClr val="dk1"/>
                        </a:solidFill>
                        <a:latin typeface="Arial Narrow" panose="020B060602020203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gridSpan="2">
                  <a:txBody>
                    <a:bodyPr/>
                    <a:lstStyle/>
                    <a:p>
                      <a:pPr marL="0" indent="0">
                        <a:buFont typeface="Arial" panose="020B0604020202020204" pitchFamily="34" charset="0"/>
                        <a:buNone/>
                      </a:pPr>
                      <a:r>
                        <a:rPr lang="en-US" sz="900" b="0" i="0" dirty="0">
                          <a:solidFill>
                            <a:srgbClr val="202124"/>
                          </a:solidFill>
                          <a:effectLst/>
                          <a:latin typeface="Roboto"/>
                        </a:rPr>
                        <a:t>Osiris – Great Egyptian god of the dead &amp; the resurrection into eternal life. This plague was a judgement on </a:t>
                      </a:r>
                      <a:r>
                        <a:rPr lang="en-US" sz="900" b="1" i="1" dirty="0">
                          <a:solidFill>
                            <a:srgbClr val="202124"/>
                          </a:solidFill>
                          <a:effectLst/>
                          <a:latin typeface="Roboto"/>
                        </a:rPr>
                        <a:t>all of Egypt’s gods</a:t>
                      </a:r>
                      <a:r>
                        <a:rPr lang="en-US" sz="900" b="1" i="0" dirty="0">
                          <a:solidFill>
                            <a:srgbClr val="202124"/>
                          </a:solidFill>
                          <a:effectLst/>
                          <a:latin typeface="Roboto"/>
                        </a:rPr>
                        <a:t> </a:t>
                      </a:r>
                      <a:r>
                        <a:rPr lang="en-US" sz="900" b="0" i="0" dirty="0">
                          <a:solidFill>
                            <a:srgbClr val="202124"/>
                          </a:solidFill>
                          <a:effectLst/>
                          <a:latin typeface="Roboto"/>
                        </a:rPr>
                        <a:t>including Pharaoh himself Ex.12:12.  In Ex.1, Pharaoh had killed the sons of Israel and would lose his first born as well. Now the Lord kills the firstborn sons of the Egyptians (Ex.12:29) as well as their cattle.  Great cry in land - not a house where there was not one dead of Egyptians! Ex.12:30. Pharaoh let them go but lost his army in the Red Sea pursuing after them. Ex.14:4-31.  Obedient Israelites were not harmed with the blood over their doorposts.  Ex. 11:7 (Anubis –god of death in form of a dog)</a:t>
                      </a:r>
                      <a:endParaRPr lang="en-US" sz="900" b="0" dirty="0">
                        <a:latin typeface="Arial Narrow" panose="020B060602020203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hMerge="1">
                  <a:txBody>
                    <a:bodyPr/>
                    <a:lstStyle/>
                    <a:p>
                      <a:endParaRPr lang="en-US" sz="1000" dirty="0">
                        <a:latin typeface="Arial Narrow" panose="020B060602020203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3250188465"/>
                  </a:ext>
                </a:extLst>
              </a:tr>
            </a:tbl>
          </a:graphicData>
        </a:graphic>
      </p:graphicFrame>
      <p:sp>
        <p:nvSpPr>
          <p:cNvPr id="3" name="Right Brace 2">
            <a:extLst>
              <a:ext uri="{FF2B5EF4-FFF2-40B4-BE49-F238E27FC236}">
                <a16:creationId xmlns:a16="http://schemas.microsoft.com/office/drawing/2014/main" id="{D6309A28-EB95-4F6D-B4C0-489A1F8BDECC}"/>
              </a:ext>
            </a:extLst>
          </p:cNvPr>
          <p:cNvSpPr/>
          <p:nvPr/>
        </p:nvSpPr>
        <p:spPr>
          <a:xfrm>
            <a:off x="2870200" y="1752600"/>
            <a:ext cx="241300" cy="330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2219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40B5A3CF-F3F0-4F99-8E26-157EF832C767}"/>
              </a:ext>
            </a:extLst>
          </p:cNvPr>
          <p:cNvGraphicFramePr>
            <a:graphicFrameLocks noGrp="1"/>
          </p:cNvGraphicFramePr>
          <p:nvPr>
            <p:extLst>
              <p:ext uri="{D42A27DB-BD31-4B8C-83A1-F6EECF244321}">
                <p14:modId xmlns:p14="http://schemas.microsoft.com/office/powerpoint/2010/main" val="2443311198"/>
              </p:ext>
            </p:extLst>
          </p:nvPr>
        </p:nvGraphicFramePr>
        <p:xfrm>
          <a:off x="471055" y="1483235"/>
          <a:ext cx="7985760" cy="4958328"/>
        </p:xfrm>
        <a:graphic>
          <a:graphicData uri="http://schemas.openxmlformats.org/drawingml/2006/table">
            <a:tbl>
              <a:tblPr firstRow="1" bandRow="1">
                <a:tableStyleId>{8799B23B-EC83-4686-B30A-512413B5E67A}</a:tableStyleId>
              </a:tblPr>
              <a:tblGrid>
                <a:gridCol w="981322">
                  <a:extLst>
                    <a:ext uri="{9D8B030D-6E8A-4147-A177-3AD203B41FA5}">
                      <a16:colId xmlns:a16="http://schemas.microsoft.com/office/drawing/2014/main" val="692242713"/>
                    </a:ext>
                  </a:extLst>
                </a:gridCol>
                <a:gridCol w="870456">
                  <a:extLst>
                    <a:ext uri="{9D8B030D-6E8A-4147-A177-3AD203B41FA5}">
                      <a16:colId xmlns:a16="http://schemas.microsoft.com/office/drawing/2014/main" val="1184225376"/>
                    </a:ext>
                  </a:extLst>
                </a:gridCol>
                <a:gridCol w="924857">
                  <a:extLst>
                    <a:ext uri="{9D8B030D-6E8A-4147-A177-3AD203B41FA5}">
                      <a16:colId xmlns:a16="http://schemas.microsoft.com/office/drawing/2014/main" val="910871328"/>
                    </a:ext>
                  </a:extLst>
                </a:gridCol>
                <a:gridCol w="829652">
                  <a:extLst>
                    <a:ext uri="{9D8B030D-6E8A-4147-A177-3AD203B41FA5}">
                      <a16:colId xmlns:a16="http://schemas.microsoft.com/office/drawing/2014/main" val="3896189273"/>
                    </a:ext>
                  </a:extLst>
                </a:gridCol>
                <a:gridCol w="4379473">
                  <a:extLst>
                    <a:ext uri="{9D8B030D-6E8A-4147-A177-3AD203B41FA5}">
                      <a16:colId xmlns:a16="http://schemas.microsoft.com/office/drawing/2014/main" val="3639897800"/>
                    </a:ext>
                  </a:extLst>
                </a:gridCol>
              </a:tblGrid>
              <a:tr h="231776">
                <a:tc>
                  <a:txBody>
                    <a:bodyPr/>
                    <a:lstStyle/>
                    <a:p>
                      <a:endParaRPr lang="en-US" sz="1200"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dirty="0" err="1"/>
                        <a:t>Kabad</a:t>
                      </a:r>
                      <a:endParaRPr lang="en-US" sz="1200"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dirty="0" err="1"/>
                        <a:t>Kabed</a:t>
                      </a:r>
                      <a:endParaRPr lang="en-US" sz="1200"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dirty="0" err="1"/>
                        <a:t>Chazaq</a:t>
                      </a:r>
                      <a:endParaRPr lang="en-US" sz="1200"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621258109"/>
                  </a:ext>
                </a:extLst>
              </a:tr>
              <a:tr h="249604">
                <a:tc>
                  <a:txBody>
                    <a:bodyPr/>
                    <a:lstStyle/>
                    <a:p>
                      <a:r>
                        <a:rPr lang="en-US" sz="1200" b="1" dirty="0"/>
                        <a:t>Ex.7:13</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b="1" dirty="0"/>
                        <a:t>2388</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R="1350" algn="l"/>
                      <a:r>
                        <a:rPr lang="en-US" sz="1400" b="1" u="none" strike="noStrike" baseline="0" dirty="0"/>
                        <a:t>And he hardened Pharaoh's heart,(obstinate)</a:t>
                      </a:r>
                      <a:endParaRPr lang="en-US" sz="1400" b="1" i="0" u="none" strike="noStrike" baseline="0" dirty="0">
                        <a:solidFill>
                          <a:schemeClr val="accent1">
                            <a:lumMod val="75000"/>
                          </a:schemeClr>
                        </a:solidFill>
                        <a:latin typeface="Trebuchet MS" panose="020B0603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283008278"/>
                  </a:ext>
                </a:extLst>
              </a:tr>
              <a:tr h="249604">
                <a:tc>
                  <a:txBody>
                    <a:bodyPr/>
                    <a:lstStyle/>
                    <a:p>
                      <a:r>
                        <a:rPr lang="en-US" sz="1200" b="1" dirty="0"/>
                        <a:t>Ex.7:14</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b="1" dirty="0"/>
                        <a:t>3513</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b="1" dirty="0"/>
                        <a:t>3515</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400" b="1" u="none" strike="noStrike" kern="1200" baseline="0" dirty="0"/>
                        <a:t>Pharaoh's heart is hardened (made heavy)</a:t>
                      </a:r>
                      <a:endParaRPr lang="en-US" sz="1200" b="1" dirty="0">
                        <a:solidFill>
                          <a:srgbClr val="C00000"/>
                        </a:solidFill>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4091184167"/>
                  </a:ext>
                </a:extLst>
              </a:tr>
              <a:tr h="249604">
                <a:tc>
                  <a:txBody>
                    <a:bodyPr/>
                    <a:lstStyle/>
                    <a:p>
                      <a:r>
                        <a:rPr lang="en-US" sz="1200" b="1" dirty="0"/>
                        <a:t>Ex.7:22</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b="1" dirty="0"/>
                        <a:t>2388</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400" b="1" u="none" strike="noStrike" kern="1200" baseline="0" dirty="0"/>
                        <a:t>Pharaoh's heart is hardened, </a:t>
                      </a:r>
                      <a:r>
                        <a:rPr lang="en-US" sz="1400" b="1" u="none" strike="noStrike" baseline="0" dirty="0"/>
                        <a:t>(obstinate)</a:t>
                      </a:r>
                      <a:endParaRPr lang="en-US" sz="1400" b="1" i="0" u="none" strike="noStrike" kern="1200" baseline="0" dirty="0">
                        <a:solidFill>
                          <a:srgbClr val="000000"/>
                        </a:solidFill>
                        <a:latin typeface="Trebuchet MS" panose="020B060302020202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749220147"/>
                  </a:ext>
                </a:extLst>
              </a:tr>
              <a:tr h="249604">
                <a:tc>
                  <a:txBody>
                    <a:bodyPr/>
                    <a:lstStyle/>
                    <a:p>
                      <a:r>
                        <a:rPr lang="en-US" sz="1200" b="1" dirty="0"/>
                        <a:t>Ex.8:15</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b="1" dirty="0"/>
                        <a:t>3513</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b="1" dirty="0"/>
                        <a:t>3515</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1350" algn="l" defTabSz="914400" rtl="0" eaLnBrk="1" latinLnBrk="0" hangingPunct="1"/>
                      <a:r>
                        <a:rPr lang="en-US" sz="1400" b="1" u="none" strike="noStrike" kern="1200" baseline="0" dirty="0"/>
                        <a:t>Pharaoh hardened his heart, (made heavy)</a:t>
                      </a:r>
                      <a:endParaRPr lang="en-US" sz="1400" b="1" i="0" u="none" strike="noStrike" kern="1200" baseline="0" dirty="0">
                        <a:solidFill>
                          <a:srgbClr val="C00000"/>
                        </a:solidFill>
                        <a:latin typeface="Trebuchet MS" panose="020B060302020202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3671260921"/>
                  </a:ext>
                </a:extLst>
              </a:tr>
              <a:tr h="249604">
                <a:tc>
                  <a:txBody>
                    <a:bodyPr/>
                    <a:lstStyle/>
                    <a:p>
                      <a:r>
                        <a:rPr lang="en-US" sz="1200" b="1" dirty="0"/>
                        <a:t>Ex.8:19</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b="1" dirty="0"/>
                        <a:t>2388</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1350" algn="l" defTabSz="914400" rtl="0" eaLnBrk="1" latinLnBrk="0" hangingPunct="1"/>
                      <a:r>
                        <a:rPr lang="en-US" sz="1400" b="1" u="none" strike="noStrike" kern="1200" baseline="0" dirty="0"/>
                        <a:t>Pharaoh's heart was hardened,</a:t>
                      </a:r>
                      <a:r>
                        <a:rPr lang="en-US" sz="1400" b="1" u="none" strike="noStrike" baseline="0" dirty="0"/>
                        <a:t>(obstinate)</a:t>
                      </a:r>
                      <a:endParaRPr lang="en-US" sz="1400" b="1" i="0" u="none" strike="noStrike" kern="1200" baseline="0" dirty="0">
                        <a:solidFill>
                          <a:srgbClr val="000000"/>
                        </a:solidFill>
                        <a:latin typeface="Trebuchet MS" panose="020B060302020202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215867133"/>
                  </a:ext>
                </a:extLst>
              </a:tr>
              <a:tr h="231776">
                <a:tc>
                  <a:txBody>
                    <a:bodyPr/>
                    <a:lstStyle/>
                    <a:p>
                      <a:r>
                        <a:rPr lang="en-US" sz="1200" b="1" dirty="0"/>
                        <a:t>Ex.8:32</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b="1" dirty="0"/>
                        <a:t>3513</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b="1" dirty="0"/>
                        <a:t>3515</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1350" algn="l" defTabSz="914400" rtl="0" eaLnBrk="1" latinLnBrk="0" hangingPunct="1"/>
                      <a:r>
                        <a:rPr lang="en-US" sz="1400" b="1" u="none" strike="noStrike" kern="1200" baseline="0" dirty="0"/>
                        <a:t>Pharaoh hardened his heart, (made heavy)</a:t>
                      </a:r>
                      <a:endParaRPr lang="en-US" sz="1400" b="1" i="0" u="none" strike="noStrike" kern="1200" baseline="0" dirty="0">
                        <a:solidFill>
                          <a:srgbClr val="C00000"/>
                        </a:solidFill>
                        <a:latin typeface="Trebuchet MS" panose="020B060302020202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365741563"/>
                  </a:ext>
                </a:extLst>
              </a:tr>
              <a:tr h="231776">
                <a:tc>
                  <a:txBody>
                    <a:bodyPr/>
                    <a:lstStyle/>
                    <a:p>
                      <a:r>
                        <a:rPr lang="en-US" sz="1200" b="1" dirty="0"/>
                        <a:t>Ex.9:7</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b="1" dirty="0"/>
                        <a:t>3513</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b="1" dirty="0"/>
                        <a:t>3515</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1350" algn="l" defTabSz="914400" rtl="0" eaLnBrk="1" latinLnBrk="0" hangingPunct="1"/>
                      <a:r>
                        <a:rPr lang="en-US" sz="1400" b="1" u="none" strike="noStrike" kern="1200" baseline="0" dirty="0"/>
                        <a:t>the heart of Pharaoh was hardened, (made heavy)</a:t>
                      </a:r>
                      <a:endParaRPr lang="en-US" sz="1400" b="1" i="0" u="none" strike="noStrike" kern="1200" baseline="0" dirty="0">
                        <a:solidFill>
                          <a:srgbClr val="C00000"/>
                        </a:solidFill>
                        <a:latin typeface="Trebuchet MS" panose="020B060302020202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038113378"/>
                  </a:ext>
                </a:extLst>
              </a:tr>
              <a:tr h="231776">
                <a:tc>
                  <a:txBody>
                    <a:bodyPr/>
                    <a:lstStyle/>
                    <a:p>
                      <a:r>
                        <a:rPr lang="en-US" sz="1200" b="1" dirty="0"/>
                        <a:t>Ex.9:12</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b="1" dirty="0"/>
                        <a:t>2388</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1350" algn="l" defTabSz="914400" rtl="0" eaLnBrk="1" latinLnBrk="0" hangingPunct="1"/>
                      <a:r>
                        <a:rPr lang="en-US" sz="1400" b="1" u="none" strike="noStrike" kern="1200" baseline="0" dirty="0"/>
                        <a:t>the Lord hardened the heart of Pharaoh,</a:t>
                      </a:r>
                      <a:r>
                        <a:rPr lang="en-US" sz="1400" b="1" u="none" strike="noStrike" baseline="0" dirty="0"/>
                        <a:t> (obstinate)</a:t>
                      </a:r>
                      <a:endParaRPr lang="en-US" sz="1400" b="1" i="0" u="none" strike="noStrike" kern="1200" baseline="0" dirty="0">
                        <a:solidFill>
                          <a:srgbClr val="000000"/>
                        </a:solidFill>
                        <a:latin typeface="Trebuchet MS" panose="020B060302020202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875683508"/>
                  </a:ext>
                </a:extLst>
              </a:tr>
              <a:tr h="231776">
                <a:tc>
                  <a:txBody>
                    <a:bodyPr/>
                    <a:lstStyle/>
                    <a:p>
                      <a:r>
                        <a:rPr lang="en-US" sz="1200" b="1" dirty="0"/>
                        <a:t>Ex. 9:34</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b="1" dirty="0"/>
                        <a:t>3513</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b="1" dirty="0"/>
                        <a:t>3515</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1350" algn="l" defTabSz="914400" rtl="0" eaLnBrk="1" latinLnBrk="0" hangingPunct="1"/>
                      <a:r>
                        <a:rPr lang="en-US" sz="1400" b="1" u="none" strike="noStrike" kern="1200" baseline="0" dirty="0"/>
                        <a:t>Pharaoh hardened his heart, (made heavy)</a:t>
                      </a:r>
                      <a:endParaRPr lang="en-US" sz="1400" b="1" i="0" u="none" strike="noStrike" kern="1200" baseline="0" dirty="0">
                        <a:solidFill>
                          <a:srgbClr val="C00000"/>
                        </a:solidFill>
                        <a:latin typeface="Trebuchet MS" panose="020B060302020202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702629513"/>
                  </a:ext>
                </a:extLst>
              </a:tr>
              <a:tr h="231776">
                <a:tc>
                  <a:txBody>
                    <a:bodyPr/>
                    <a:lstStyle/>
                    <a:p>
                      <a:r>
                        <a:rPr lang="en-US" sz="1200" b="1" dirty="0"/>
                        <a:t>Ex.9:35</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b="1" dirty="0"/>
                        <a:t>2388</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1350" algn="l" defTabSz="914400" rtl="0" eaLnBrk="1" latinLnBrk="0" hangingPunct="1"/>
                      <a:r>
                        <a:rPr lang="en-US" sz="1400" b="1" u="none" strike="noStrike" kern="1200" baseline="0" dirty="0"/>
                        <a:t>the heart of Pharaoh was hardened,</a:t>
                      </a:r>
                      <a:r>
                        <a:rPr lang="en-US" sz="1400" b="1" u="none" strike="noStrike" baseline="0" dirty="0"/>
                        <a:t> (obstinate)</a:t>
                      </a:r>
                      <a:endParaRPr lang="en-US" sz="1400" b="1" i="0" u="none" strike="noStrike" kern="1200" baseline="0" dirty="0">
                        <a:solidFill>
                          <a:srgbClr val="000000"/>
                        </a:solidFill>
                        <a:latin typeface="Trebuchet MS" panose="020B060302020202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3962813977"/>
                  </a:ext>
                </a:extLst>
              </a:tr>
              <a:tr h="231776">
                <a:tc>
                  <a:txBody>
                    <a:bodyPr/>
                    <a:lstStyle/>
                    <a:p>
                      <a:r>
                        <a:rPr lang="en-US" sz="1200" b="1" dirty="0"/>
                        <a:t>Ex.10:1</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b="1" dirty="0"/>
                        <a:t>3513</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b="1" dirty="0"/>
                        <a:t>3515</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1350" algn="l" defTabSz="914400" rtl="0" eaLnBrk="1" latinLnBrk="0" hangingPunct="1"/>
                      <a:r>
                        <a:rPr lang="en-US" sz="1400" b="1" u="none" strike="noStrike" kern="1200" baseline="0" dirty="0"/>
                        <a:t>I have hardened his heart, (made heavy)</a:t>
                      </a:r>
                      <a:endParaRPr lang="en-US" sz="1400" b="1" i="0" u="none" strike="noStrike" kern="1200" baseline="0" dirty="0">
                        <a:solidFill>
                          <a:srgbClr val="C00000"/>
                        </a:solidFill>
                        <a:latin typeface="Trebuchet MS" panose="020B060302020202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398160620"/>
                  </a:ext>
                </a:extLst>
              </a:tr>
              <a:tr h="231776">
                <a:tc>
                  <a:txBody>
                    <a:bodyPr/>
                    <a:lstStyle/>
                    <a:p>
                      <a:r>
                        <a:rPr lang="en-US" sz="1200" b="1" dirty="0"/>
                        <a:t>Ex.10:20</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b="1" dirty="0"/>
                        <a:t>2388</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1350" algn="l" defTabSz="914400" rtl="0" eaLnBrk="1" latinLnBrk="0" hangingPunct="1"/>
                      <a:r>
                        <a:rPr lang="en-US" sz="1400" b="1" u="none" strike="noStrike" kern="1200" baseline="0" dirty="0"/>
                        <a:t>But the Lord hardened Pharaoh's heart,</a:t>
                      </a:r>
                      <a:r>
                        <a:rPr lang="en-US" sz="1400" b="1" u="none" strike="noStrike" baseline="0" dirty="0"/>
                        <a:t> (obstinate)</a:t>
                      </a:r>
                      <a:endParaRPr lang="en-US" sz="1400" b="1" i="0" u="none" strike="noStrike" kern="1200" baseline="0" dirty="0">
                        <a:solidFill>
                          <a:srgbClr val="000000"/>
                        </a:solidFill>
                        <a:latin typeface="Trebuchet MS" panose="020B060302020202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411828596"/>
                  </a:ext>
                </a:extLst>
              </a:tr>
              <a:tr h="231776">
                <a:tc>
                  <a:txBody>
                    <a:bodyPr/>
                    <a:lstStyle/>
                    <a:p>
                      <a:r>
                        <a:rPr lang="en-US" sz="1200" b="1" dirty="0"/>
                        <a:t>Ex.10:27</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b="1" dirty="0"/>
                        <a:t>2388</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1350" algn="l" defTabSz="914400" rtl="0" eaLnBrk="1" latinLnBrk="0" hangingPunct="1"/>
                      <a:r>
                        <a:rPr lang="en-US" sz="1400" b="1" u="none" strike="noStrike" kern="1200" baseline="0" dirty="0"/>
                        <a:t>But the Lord hardened Pharaoh's heart,</a:t>
                      </a:r>
                      <a:r>
                        <a:rPr lang="en-US" sz="1400" b="1" u="none" strike="noStrike" baseline="0" dirty="0"/>
                        <a:t> (obstinate)</a:t>
                      </a:r>
                      <a:endParaRPr lang="en-US" sz="1400" b="1" i="0" u="none" strike="noStrike" kern="1200" baseline="0" dirty="0">
                        <a:solidFill>
                          <a:srgbClr val="000000"/>
                        </a:solidFill>
                        <a:latin typeface="Trebuchet MS" panose="020B060302020202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305628068"/>
                  </a:ext>
                </a:extLst>
              </a:tr>
              <a:tr h="238702">
                <a:tc>
                  <a:txBody>
                    <a:bodyPr/>
                    <a:lstStyle/>
                    <a:p>
                      <a:r>
                        <a:rPr lang="en-US" sz="1200" b="1" dirty="0"/>
                        <a:t>Ex.11:10</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b="1" dirty="0"/>
                        <a:t>2388</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1350" algn="l" defTabSz="914400" rtl="0" eaLnBrk="1" latinLnBrk="0" hangingPunct="1"/>
                      <a:r>
                        <a:rPr lang="en-US" sz="1400" b="1" u="none" strike="noStrike" kern="1200" baseline="0" dirty="0"/>
                        <a:t>the Lord hardened Pharaoh's heart,</a:t>
                      </a:r>
                      <a:r>
                        <a:rPr lang="en-US" sz="1400" b="1" u="none" strike="noStrike" baseline="0" dirty="0"/>
                        <a:t> (obstinate)</a:t>
                      </a:r>
                      <a:endParaRPr lang="en-US" sz="1400" b="1" i="0" u="none" strike="noStrike" kern="1200" baseline="0" dirty="0">
                        <a:solidFill>
                          <a:srgbClr val="000000"/>
                        </a:solidFill>
                        <a:latin typeface="Trebuchet MS" panose="020B060302020202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3355315799"/>
                  </a:ext>
                </a:extLst>
              </a:tr>
              <a:tr h="416808">
                <a:tc>
                  <a:txBody>
                    <a:bodyPr/>
                    <a:lstStyle/>
                    <a:p>
                      <a:r>
                        <a:rPr lang="en-US" sz="1200" b="1" dirty="0"/>
                        <a:t>Ex.14:8</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1200" b="1" dirty="0"/>
                        <a:t>2388</a:t>
                      </a:r>
                      <a:endParaRPr lang="en-US" sz="1200" b="1" dirty="0">
                        <a:latin typeface="Arial Narrow" panose="020B0606020202030204" pitchFamily="34" charset="0"/>
                        <a:cs typeface="Arial" panose="020B0604020202020204" pitchFamily="34"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1350" algn="l" defTabSz="914400" rtl="0" eaLnBrk="1" latinLnBrk="0" hangingPunct="1"/>
                      <a:r>
                        <a:rPr lang="en-US" sz="1400" b="1" u="none" strike="noStrike" kern="1200" baseline="0" dirty="0"/>
                        <a:t>the Lord hardened the heart of Pharaoh, </a:t>
                      </a:r>
                      <a:r>
                        <a:rPr lang="en-US" sz="1400" b="1" u="none" strike="noStrike" baseline="0" dirty="0"/>
                        <a:t>(obstinate)</a:t>
                      </a:r>
                      <a:endParaRPr lang="en-US" sz="1400" b="1" i="0" u="none" strike="noStrike" kern="1200" baseline="0" dirty="0">
                        <a:solidFill>
                          <a:srgbClr val="000000"/>
                        </a:solidFill>
                        <a:latin typeface="Trebuchet MS" panose="020B0603020202020204" pitchFamily="34" charset="0"/>
                        <a:ea typeface="+mn-ea"/>
                        <a:cs typeface="+mn-cs"/>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399061047"/>
                  </a:ext>
                </a:extLst>
              </a:tr>
            </a:tbl>
          </a:graphicData>
        </a:graphic>
      </p:graphicFrame>
      <p:sp>
        <p:nvSpPr>
          <p:cNvPr id="7" name="Right Brace 6">
            <a:extLst>
              <a:ext uri="{FF2B5EF4-FFF2-40B4-BE49-F238E27FC236}">
                <a16:creationId xmlns:a16="http://schemas.microsoft.com/office/drawing/2014/main" id="{7DA42C73-26ED-4C66-9028-DA4A712DC230}"/>
              </a:ext>
            </a:extLst>
          </p:cNvPr>
          <p:cNvSpPr/>
          <p:nvPr/>
        </p:nvSpPr>
        <p:spPr>
          <a:xfrm rot="16200000">
            <a:off x="2345761" y="552297"/>
            <a:ext cx="180666" cy="1524304"/>
          </a:xfrm>
          <a:prstGeom prst="rightBrace">
            <a:avLst>
              <a:gd name="adj1" fmla="val 8333"/>
              <a:gd name="adj2" fmla="val 5095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3283911C-B5C7-455B-A04B-046C1FD11070}"/>
              </a:ext>
            </a:extLst>
          </p:cNvPr>
          <p:cNvSpPr/>
          <p:nvPr/>
        </p:nvSpPr>
        <p:spPr>
          <a:xfrm>
            <a:off x="1942921" y="770700"/>
            <a:ext cx="953979"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Heavy</a:t>
            </a:r>
          </a:p>
        </p:txBody>
      </p:sp>
      <p:sp>
        <p:nvSpPr>
          <p:cNvPr id="9" name="Rectangle 8">
            <a:extLst>
              <a:ext uri="{FF2B5EF4-FFF2-40B4-BE49-F238E27FC236}">
                <a16:creationId xmlns:a16="http://schemas.microsoft.com/office/drawing/2014/main" id="{6C86AD16-64A9-434A-A429-E90FEAC644C8}"/>
              </a:ext>
            </a:extLst>
          </p:cNvPr>
          <p:cNvSpPr/>
          <p:nvPr/>
        </p:nvSpPr>
        <p:spPr>
          <a:xfrm>
            <a:off x="3213325" y="804470"/>
            <a:ext cx="3823483"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Obstinate/Fortified/Fastened</a:t>
            </a:r>
          </a:p>
        </p:txBody>
      </p:sp>
      <p:sp>
        <p:nvSpPr>
          <p:cNvPr id="12" name="Rectangle 11">
            <a:extLst>
              <a:ext uri="{FF2B5EF4-FFF2-40B4-BE49-F238E27FC236}">
                <a16:creationId xmlns:a16="http://schemas.microsoft.com/office/drawing/2014/main" id="{3F4D2B1B-1AC3-436A-A9F7-D1BC420BE313}"/>
              </a:ext>
            </a:extLst>
          </p:cNvPr>
          <p:cNvSpPr/>
          <p:nvPr/>
        </p:nvSpPr>
        <p:spPr>
          <a:xfrm>
            <a:off x="611199" y="95490"/>
            <a:ext cx="7710573"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Two terms are used for “Hardened”:</a:t>
            </a:r>
          </a:p>
        </p:txBody>
      </p:sp>
      <p:sp>
        <p:nvSpPr>
          <p:cNvPr id="13" name="Right Brace 12">
            <a:extLst>
              <a:ext uri="{FF2B5EF4-FFF2-40B4-BE49-F238E27FC236}">
                <a16:creationId xmlns:a16="http://schemas.microsoft.com/office/drawing/2014/main" id="{579F8BC3-718B-4290-9E28-7EEC57AEA5CB}"/>
              </a:ext>
            </a:extLst>
          </p:cNvPr>
          <p:cNvSpPr/>
          <p:nvPr/>
        </p:nvSpPr>
        <p:spPr>
          <a:xfrm rot="16200000">
            <a:off x="3578815" y="946282"/>
            <a:ext cx="180666" cy="699574"/>
          </a:xfrm>
          <a:prstGeom prst="rightBrace">
            <a:avLst>
              <a:gd name="adj1" fmla="val 8333"/>
              <a:gd name="adj2" fmla="val 5095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39353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6492F3F-F619-48D4-84A0-CB379647E89F}"/>
              </a:ext>
            </a:extLst>
          </p:cNvPr>
          <p:cNvSpPr txBox="1"/>
          <p:nvPr/>
        </p:nvSpPr>
        <p:spPr>
          <a:xfrm>
            <a:off x="472371" y="223148"/>
            <a:ext cx="8033004" cy="4093428"/>
          </a:xfrm>
          <a:prstGeom prst="rect">
            <a:avLst/>
          </a:prstGeom>
          <a:noFill/>
        </p:spPr>
        <p:txBody>
          <a:bodyPr wrap="square">
            <a:spAutoFit/>
          </a:bodyPr>
          <a:lstStyle/>
          <a:p>
            <a:r>
              <a:rPr lang="en-US" sz="1400" dirty="0"/>
              <a:t>No doubt Pharaoh’s stubbornness was under consideration.  We frequently explain correctly that God presented circumstances for Pharaoh to choose to harden his heart – after all, Pharaoh believed himself to be a god.  His arrogance against the “I am, that I am” is obvious.   The term expressing this strong will or “</a:t>
            </a:r>
            <a:r>
              <a:rPr lang="en-US" sz="1400" b="1" dirty="0"/>
              <a:t>hardening of the heart”</a:t>
            </a:r>
            <a:r>
              <a:rPr lang="en-US" sz="1400" dirty="0"/>
              <a:t> used in this cases was </a:t>
            </a:r>
            <a:r>
              <a:rPr lang="en-US" sz="1400" b="1" dirty="0" err="1">
                <a:solidFill>
                  <a:srgbClr val="0070C0"/>
                </a:solidFill>
              </a:rPr>
              <a:t>Chazaq</a:t>
            </a:r>
            <a:r>
              <a:rPr lang="en-US" sz="1400" b="1" dirty="0"/>
              <a:t>.  </a:t>
            </a:r>
          </a:p>
          <a:p>
            <a:endParaRPr lang="en-US" sz="1400" dirty="0"/>
          </a:p>
          <a:p>
            <a:r>
              <a:rPr lang="en-US" sz="1400" dirty="0"/>
              <a:t>But two other words are used to describe the </a:t>
            </a:r>
            <a:r>
              <a:rPr lang="en-US" sz="1400" b="1" dirty="0"/>
              <a:t>“</a:t>
            </a:r>
            <a:r>
              <a:rPr lang="en-US" sz="1400" b="1" u="sng" dirty="0"/>
              <a:t>hardening</a:t>
            </a:r>
            <a:r>
              <a:rPr lang="en-US" sz="1400" b="1" dirty="0"/>
              <a:t> of his heart” </a:t>
            </a:r>
            <a:r>
              <a:rPr lang="en-US" sz="1400" dirty="0"/>
              <a:t>also.  These terms have far-reaching implications in light of </a:t>
            </a:r>
            <a:r>
              <a:rPr lang="en-US" sz="1400" b="1" dirty="0"/>
              <a:t>Egyptian mythology</a:t>
            </a:r>
            <a:r>
              <a:rPr lang="en-US" sz="1400" dirty="0"/>
              <a:t>.  Interestingly, two of the three words used to describe Pharaoh’s heart (all translated</a:t>
            </a:r>
            <a:r>
              <a:rPr lang="en-US" sz="1400" dirty="0">
                <a:solidFill>
                  <a:srgbClr val="0070C0"/>
                </a:solidFill>
              </a:rPr>
              <a:t> </a:t>
            </a:r>
            <a:r>
              <a:rPr lang="en-US" sz="1400" b="1" dirty="0">
                <a:solidFill>
                  <a:srgbClr val="0070C0"/>
                </a:solidFill>
              </a:rPr>
              <a:t>harden</a:t>
            </a:r>
            <a:r>
              <a:rPr lang="en-US" sz="1400" dirty="0"/>
              <a:t>) in the Exodus narrative are </a:t>
            </a:r>
            <a:r>
              <a:rPr lang="en-US" sz="1400" b="1" u="sng" dirty="0" err="1">
                <a:solidFill>
                  <a:srgbClr val="0070C0"/>
                </a:solidFill>
              </a:rPr>
              <a:t>kabed</a:t>
            </a:r>
            <a:r>
              <a:rPr lang="en-US" sz="1400" b="1" u="sng" dirty="0"/>
              <a:t> and </a:t>
            </a:r>
            <a:r>
              <a:rPr lang="en-US" sz="1400" b="1" u="sng" dirty="0" err="1">
                <a:solidFill>
                  <a:srgbClr val="0070C0"/>
                </a:solidFill>
              </a:rPr>
              <a:t>kabad</a:t>
            </a:r>
            <a:r>
              <a:rPr lang="en-US" sz="1400" dirty="0"/>
              <a:t>, which basically mean </a:t>
            </a:r>
            <a:r>
              <a:rPr lang="en-US" sz="1400" b="1" u="sng" dirty="0"/>
              <a:t>“to be heavy or weighty” </a:t>
            </a:r>
            <a:r>
              <a:rPr lang="en-US" sz="1400" dirty="0"/>
              <a:t>(Oswalt, 1980, 1:428). </a:t>
            </a:r>
          </a:p>
          <a:p>
            <a:endParaRPr lang="en-US" sz="1400" dirty="0"/>
          </a:p>
          <a:p>
            <a:r>
              <a:rPr lang="en-US" sz="1400" b="1" dirty="0"/>
              <a:t>It possibly suggests that, contrary to the Egyptian belief that </a:t>
            </a:r>
            <a:r>
              <a:rPr lang="en-US" sz="1400" b="1" u="sng" dirty="0"/>
              <a:t>Pharaoh was a divine being whose heart was the epitome of purity, and therefore light as a feather</a:t>
            </a:r>
            <a:r>
              <a:rPr lang="en-US" sz="1400" b="1" dirty="0"/>
              <a:t>, the </a:t>
            </a:r>
            <a:r>
              <a:rPr lang="en-US" sz="1400" b="1" u="sng" dirty="0"/>
              <a:t>Egyptian monarch was a sinner unworthy of eternal life </a:t>
            </a:r>
            <a:r>
              <a:rPr lang="en-US" sz="1400" dirty="0"/>
              <a:t>(</a:t>
            </a:r>
            <a:r>
              <a:rPr lang="en-US" sz="1400" dirty="0" err="1"/>
              <a:t>Currid</a:t>
            </a:r>
            <a:r>
              <a:rPr lang="en-US" sz="1400" dirty="0"/>
              <a:t>, 1993, 9[6]:51). </a:t>
            </a:r>
          </a:p>
          <a:p>
            <a:endParaRPr lang="en-US" sz="1400" dirty="0"/>
          </a:p>
          <a:p>
            <a:r>
              <a:rPr lang="en-US" sz="1600" b="1" dirty="0"/>
              <a:t>This would serve, as did the plagues, to </a:t>
            </a:r>
            <a:r>
              <a:rPr lang="en-US" sz="1600" b="1" u="sng" dirty="0"/>
              <a:t>demonstrate Yahweh’s supremacy over the Egyptian god-king</a:t>
            </a:r>
            <a:r>
              <a:rPr lang="en-US" sz="1600" b="1" dirty="0"/>
              <a:t>. Such information further suggests that the author of Exodus was </a:t>
            </a:r>
            <a:r>
              <a:rPr lang="en-US" sz="1600" b="1" u="sng" dirty="0"/>
              <a:t>intimately familiar with the nuances of the Egyptian religion</a:t>
            </a:r>
            <a:r>
              <a:rPr lang="en-US" sz="1600" b="1" dirty="0"/>
              <a:t>. And, of course, Moses fits that bill perfectly as he was raised in all the ways of the Egyptians.</a:t>
            </a:r>
          </a:p>
        </p:txBody>
      </p:sp>
      <p:sp>
        <p:nvSpPr>
          <p:cNvPr id="9" name="TextBox 8">
            <a:extLst>
              <a:ext uri="{FF2B5EF4-FFF2-40B4-BE49-F238E27FC236}">
                <a16:creationId xmlns:a16="http://schemas.microsoft.com/office/drawing/2014/main" id="{2E057977-D67E-43BC-B042-7A8C126D4030}"/>
              </a:ext>
            </a:extLst>
          </p:cNvPr>
          <p:cNvSpPr txBox="1"/>
          <p:nvPr/>
        </p:nvSpPr>
        <p:spPr>
          <a:xfrm>
            <a:off x="6187440" y="6347901"/>
            <a:ext cx="2901142" cy="338554"/>
          </a:xfrm>
          <a:prstGeom prst="rect">
            <a:avLst/>
          </a:prstGeom>
          <a:noFill/>
        </p:spPr>
        <p:txBody>
          <a:bodyPr wrap="square">
            <a:spAutoFit/>
          </a:bodyPr>
          <a:lstStyle/>
          <a:p>
            <a:r>
              <a:rPr lang="en-US" sz="800" dirty="0"/>
              <a:t>Pharaoh's Heart Weighed in the Balance</a:t>
            </a:r>
          </a:p>
          <a:p>
            <a:r>
              <a:rPr lang="en-US" sz="800" dirty="0"/>
              <a:t>by Garry K. Brantley, M.A., M.Div. and Revised by Darren Mays</a:t>
            </a:r>
          </a:p>
        </p:txBody>
      </p:sp>
      <p:sp>
        <p:nvSpPr>
          <p:cNvPr id="5" name="TextBox 4">
            <a:extLst>
              <a:ext uri="{FF2B5EF4-FFF2-40B4-BE49-F238E27FC236}">
                <a16:creationId xmlns:a16="http://schemas.microsoft.com/office/drawing/2014/main" id="{649B74C3-0D79-408F-B9AF-4C05FFCFF218}"/>
              </a:ext>
            </a:extLst>
          </p:cNvPr>
          <p:cNvSpPr txBox="1"/>
          <p:nvPr/>
        </p:nvSpPr>
        <p:spPr>
          <a:xfrm>
            <a:off x="485567" y="5527770"/>
            <a:ext cx="8172865" cy="1231106"/>
          </a:xfrm>
          <a:prstGeom prst="rect">
            <a:avLst/>
          </a:prstGeom>
          <a:noFill/>
        </p:spPr>
        <p:txBody>
          <a:bodyPr wrap="square">
            <a:spAutoFit/>
          </a:bodyPr>
          <a:lstStyle/>
          <a:p>
            <a:pPr marL="171450" indent="-171450" algn="l">
              <a:buFont typeface="Arial" panose="020B0604020202020204" pitchFamily="34" charset="0"/>
              <a:buChar char="•"/>
            </a:pPr>
            <a:r>
              <a:rPr lang="en-US" sz="900" b="0" i="0" dirty="0">
                <a:solidFill>
                  <a:srgbClr val="000000"/>
                </a:solidFill>
                <a:effectLst/>
                <a:latin typeface="Trebuchet MS" panose="020B0603020202020204" pitchFamily="34" charset="0"/>
              </a:rPr>
              <a:t>Davis, John J. (1971), </a:t>
            </a:r>
            <a:r>
              <a:rPr lang="en-US" sz="900" b="0" i="1" dirty="0">
                <a:solidFill>
                  <a:srgbClr val="000000"/>
                </a:solidFill>
                <a:effectLst/>
                <a:latin typeface="Trebuchet MS" panose="020B0603020202020204" pitchFamily="34" charset="0"/>
              </a:rPr>
              <a:t>Moses and the Gods of Egypt</a:t>
            </a:r>
            <a:r>
              <a:rPr lang="en-US" sz="900" b="0" i="0" dirty="0">
                <a:solidFill>
                  <a:srgbClr val="000000"/>
                </a:solidFill>
                <a:effectLst/>
                <a:latin typeface="Trebuchet MS" panose="020B0603020202020204" pitchFamily="34" charset="0"/>
              </a:rPr>
              <a:t> (Grand Rapids, MI: Baker).</a:t>
            </a:r>
          </a:p>
          <a:p>
            <a:pPr marL="171450" indent="-171450" algn="l">
              <a:buFont typeface="Arial" panose="020B0604020202020204" pitchFamily="34" charset="0"/>
              <a:buChar char="•"/>
            </a:pPr>
            <a:r>
              <a:rPr lang="en-US" sz="900" b="0" i="0" dirty="0" err="1">
                <a:solidFill>
                  <a:srgbClr val="000000"/>
                </a:solidFill>
                <a:effectLst/>
                <a:latin typeface="Trebuchet MS" panose="020B0603020202020204" pitchFamily="34" charset="0"/>
              </a:rPr>
              <a:t>Currid</a:t>
            </a:r>
            <a:r>
              <a:rPr lang="en-US" sz="900" b="0" i="0" dirty="0">
                <a:solidFill>
                  <a:srgbClr val="000000"/>
                </a:solidFill>
                <a:effectLst/>
                <a:latin typeface="Trebuchet MS" panose="020B0603020202020204" pitchFamily="34" charset="0"/>
              </a:rPr>
              <a:t>, John E. (1993), “Why Did God Harden Pharaoh’s Heart?,” </a:t>
            </a:r>
            <a:r>
              <a:rPr lang="en-US" sz="900" b="0" i="1" dirty="0">
                <a:solidFill>
                  <a:srgbClr val="000000"/>
                </a:solidFill>
                <a:effectLst/>
                <a:latin typeface="Trebuchet MS" panose="020B0603020202020204" pitchFamily="34" charset="0"/>
              </a:rPr>
              <a:t>Bible Review</a:t>
            </a:r>
            <a:r>
              <a:rPr lang="en-US" sz="900" b="0" i="0" dirty="0">
                <a:solidFill>
                  <a:srgbClr val="000000"/>
                </a:solidFill>
                <a:effectLst/>
                <a:latin typeface="Trebuchet MS" panose="020B0603020202020204" pitchFamily="34" charset="0"/>
              </a:rPr>
              <a:t>, 9[6]:46-51, December.</a:t>
            </a:r>
          </a:p>
          <a:p>
            <a:pPr marL="171450" indent="-171450" algn="l">
              <a:buFont typeface="Arial" panose="020B0604020202020204" pitchFamily="34" charset="0"/>
              <a:buChar char="•"/>
            </a:pPr>
            <a:r>
              <a:rPr lang="en-US" sz="900" b="0" i="0" dirty="0">
                <a:solidFill>
                  <a:srgbClr val="000000"/>
                </a:solidFill>
                <a:effectLst/>
                <a:latin typeface="Trebuchet MS" panose="020B0603020202020204" pitchFamily="34" charset="0"/>
              </a:rPr>
              <a:t>Oswalt, John (1980), “</a:t>
            </a:r>
            <a:r>
              <a:rPr lang="en-US" sz="900" b="0" i="1" dirty="0" err="1">
                <a:solidFill>
                  <a:srgbClr val="000000"/>
                </a:solidFill>
                <a:effectLst/>
                <a:latin typeface="Trebuchet MS" panose="020B0603020202020204" pitchFamily="34" charset="0"/>
              </a:rPr>
              <a:t>ka</a:t>
            </a:r>
            <a:r>
              <a:rPr lang="en-US" sz="900" b="0" i="1" u="sng" dirty="0" err="1">
                <a:solidFill>
                  <a:srgbClr val="000000"/>
                </a:solidFill>
                <a:effectLst/>
                <a:latin typeface="Trebuchet MS" panose="020B0603020202020204" pitchFamily="34" charset="0"/>
              </a:rPr>
              <a:t>b</a:t>
            </a:r>
            <a:r>
              <a:rPr lang="en-US" sz="900" b="0" i="1" dirty="0" err="1">
                <a:solidFill>
                  <a:srgbClr val="000000"/>
                </a:solidFill>
                <a:effectLst/>
                <a:latin typeface="Trebuchet MS" panose="020B0603020202020204" pitchFamily="34" charset="0"/>
              </a:rPr>
              <a:t>ed</a:t>
            </a:r>
            <a:r>
              <a:rPr lang="en-US" sz="900" b="0" i="0" dirty="0">
                <a:solidFill>
                  <a:srgbClr val="000000"/>
                </a:solidFill>
                <a:effectLst/>
                <a:latin typeface="Trebuchet MS" panose="020B0603020202020204" pitchFamily="34" charset="0"/>
              </a:rPr>
              <a:t>,” </a:t>
            </a:r>
            <a:r>
              <a:rPr lang="en-US" sz="900" b="0" i="1" dirty="0">
                <a:solidFill>
                  <a:srgbClr val="000000"/>
                </a:solidFill>
                <a:effectLst/>
                <a:latin typeface="Trebuchet MS" panose="020B0603020202020204" pitchFamily="34" charset="0"/>
              </a:rPr>
              <a:t>Theological Wordbook of the Old Testament</a:t>
            </a:r>
            <a:r>
              <a:rPr lang="en-US" sz="900" b="0" i="0" dirty="0">
                <a:solidFill>
                  <a:srgbClr val="000000"/>
                </a:solidFill>
                <a:effectLst/>
                <a:latin typeface="Trebuchet MS" panose="020B0603020202020204" pitchFamily="34" charset="0"/>
              </a:rPr>
              <a:t>, ed. R.L. Harris, G.L. Archer, Jr., and B.K. Waltke (Chicago, IL: Moody), 1:426-428.</a:t>
            </a:r>
          </a:p>
          <a:p>
            <a:pPr marL="171450" indent="-171450" algn="l">
              <a:buFont typeface="Arial" panose="020B0604020202020204" pitchFamily="34" charset="0"/>
              <a:buChar char="•"/>
            </a:pPr>
            <a:r>
              <a:rPr lang="en-US" sz="900" b="0" i="0" dirty="0">
                <a:solidFill>
                  <a:srgbClr val="000000"/>
                </a:solidFill>
                <a:effectLst/>
                <a:latin typeface="Trebuchet MS" panose="020B0603020202020204" pitchFamily="34" charset="0"/>
              </a:rPr>
              <a:t>Pritchard, James (1958), </a:t>
            </a:r>
            <a:r>
              <a:rPr lang="en-US" sz="900" b="0" i="1" dirty="0">
                <a:solidFill>
                  <a:srgbClr val="000000"/>
                </a:solidFill>
                <a:effectLst/>
                <a:latin typeface="Trebuchet MS" panose="020B0603020202020204" pitchFamily="34" charset="0"/>
              </a:rPr>
              <a:t>The Ancient Near East: An Anthology of Texts and Pictures</a:t>
            </a:r>
            <a:r>
              <a:rPr lang="en-US" sz="900" b="0" i="0" dirty="0">
                <a:solidFill>
                  <a:srgbClr val="000000"/>
                </a:solidFill>
                <a:effectLst/>
                <a:latin typeface="Trebuchet MS" panose="020B0603020202020204" pitchFamily="34" charset="0"/>
              </a:rPr>
              <a:t> (Princeton, NJ: Princeton University Press).</a:t>
            </a:r>
          </a:p>
          <a:p>
            <a:pPr marL="171450" indent="-171450" algn="l">
              <a:buFont typeface="Arial" panose="020B0604020202020204" pitchFamily="34" charset="0"/>
              <a:buChar char="•"/>
            </a:pPr>
            <a:r>
              <a:rPr lang="en-US" sz="900" b="0" i="0" dirty="0">
                <a:solidFill>
                  <a:srgbClr val="000000"/>
                </a:solidFill>
                <a:effectLst/>
                <a:latin typeface="Trebuchet MS" panose="020B0603020202020204" pitchFamily="34" charset="0"/>
              </a:rPr>
              <a:t>White, W. (1975), “Plagues of Egypt,” </a:t>
            </a:r>
            <a:r>
              <a:rPr lang="en-US" sz="900" b="0" i="1" dirty="0">
                <a:solidFill>
                  <a:srgbClr val="000000"/>
                </a:solidFill>
                <a:effectLst/>
                <a:latin typeface="Trebuchet MS" panose="020B0603020202020204" pitchFamily="34" charset="0"/>
              </a:rPr>
              <a:t>The Zondervan Pictorial Encyclopedia of the Bible</a:t>
            </a:r>
            <a:r>
              <a:rPr lang="en-US" sz="900" b="0" i="0" dirty="0">
                <a:solidFill>
                  <a:srgbClr val="000000"/>
                </a:solidFill>
                <a:effectLst/>
                <a:latin typeface="Trebuchet MS" panose="020B0603020202020204" pitchFamily="34" charset="0"/>
              </a:rPr>
              <a:t> (Grand Rapids, MI: Zondervan), 4:805-807.</a:t>
            </a:r>
          </a:p>
          <a:p>
            <a:br>
              <a:rPr lang="en-US" sz="1000" b="0" i="0" dirty="0">
                <a:solidFill>
                  <a:srgbClr val="000000"/>
                </a:solidFill>
                <a:effectLst/>
                <a:latin typeface="Trebuchet MS" panose="020B0603020202020204" pitchFamily="34" charset="0"/>
              </a:rPr>
            </a:br>
            <a:endParaRPr lang="en-US" sz="1000" dirty="0"/>
          </a:p>
        </p:txBody>
      </p:sp>
      <p:sp>
        <p:nvSpPr>
          <p:cNvPr id="6" name="TextBox 5">
            <a:extLst>
              <a:ext uri="{FF2B5EF4-FFF2-40B4-BE49-F238E27FC236}">
                <a16:creationId xmlns:a16="http://schemas.microsoft.com/office/drawing/2014/main" id="{0BF04119-8FED-4899-A7D7-4A9D04CAFE5B}"/>
              </a:ext>
            </a:extLst>
          </p:cNvPr>
          <p:cNvSpPr txBox="1"/>
          <p:nvPr/>
        </p:nvSpPr>
        <p:spPr>
          <a:xfrm>
            <a:off x="1195687" y="4220622"/>
            <a:ext cx="6079375" cy="584775"/>
          </a:xfrm>
          <a:prstGeom prst="rect">
            <a:avLst/>
          </a:prstGeom>
          <a:noFill/>
        </p:spPr>
        <p:txBody>
          <a:bodyPr wrap="square">
            <a:spAutoFit/>
          </a:bodyPr>
          <a:lstStyle/>
          <a:p>
            <a:pPr algn="ctr"/>
            <a:r>
              <a:rPr lang="en-US" sz="1600" b="0" i="0" u="none" strike="noStrike" baseline="0" dirty="0">
                <a:solidFill>
                  <a:srgbClr val="0070C0"/>
                </a:solidFill>
                <a:latin typeface="Tahoma" panose="020B0604030504040204" pitchFamily="34" charset="0"/>
              </a:rPr>
              <a:t>Acts 7:22 </a:t>
            </a:r>
            <a:r>
              <a:rPr lang="en-US" sz="1600" b="0" i="0" u="none" strike="noStrike" baseline="0" dirty="0">
                <a:solidFill>
                  <a:srgbClr val="0070C0"/>
                </a:solidFill>
                <a:latin typeface="Trebuchet MS" panose="020B0603020202020204" pitchFamily="34" charset="0"/>
              </a:rPr>
              <a:t>And </a:t>
            </a:r>
            <a:r>
              <a:rPr lang="en-US" sz="1600" b="0" i="0" u="sng" strike="noStrike" baseline="0" dirty="0">
                <a:solidFill>
                  <a:srgbClr val="0070C0"/>
                </a:solidFill>
                <a:latin typeface="Trebuchet MS" panose="020B0603020202020204" pitchFamily="34" charset="0"/>
              </a:rPr>
              <a:t>Moses was learned in all the wisdom of the Egyptians</a:t>
            </a:r>
            <a:r>
              <a:rPr lang="en-US" sz="1600" dirty="0">
                <a:solidFill>
                  <a:srgbClr val="0070C0"/>
                </a:solidFill>
                <a:latin typeface="Trebuchet MS" panose="020B0603020202020204" pitchFamily="34" charset="0"/>
              </a:rPr>
              <a:t>,</a:t>
            </a:r>
            <a:r>
              <a:rPr lang="en-US" sz="1600" b="0" i="0" u="none" strike="noStrike" baseline="0" dirty="0">
                <a:solidFill>
                  <a:srgbClr val="0070C0"/>
                </a:solidFill>
                <a:latin typeface="Trebuchet MS" panose="020B0603020202020204" pitchFamily="34" charset="0"/>
              </a:rPr>
              <a:t> and was mighty in words and in deeds. KJV</a:t>
            </a:r>
            <a:endParaRPr lang="en-US" sz="1600" dirty="0">
              <a:solidFill>
                <a:srgbClr val="0070C0"/>
              </a:solidFill>
            </a:endParaRPr>
          </a:p>
        </p:txBody>
      </p:sp>
      <p:sp>
        <p:nvSpPr>
          <p:cNvPr id="8" name="TextBox 7">
            <a:extLst>
              <a:ext uri="{FF2B5EF4-FFF2-40B4-BE49-F238E27FC236}">
                <a16:creationId xmlns:a16="http://schemas.microsoft.com/office/drawing/2014/main" id="{C494644E-E63D-490A-A3BD-7C07B73A954F}"/>
              </a:ext>
            </a:extLst>
          </p:cNvPr>
          <p:cNvSpPr txBox="1"/>
          <p:nvPr/>
        </p:nvSpPr>
        <p:spPr>
          <a:xfrm>
            <a:off x="1108473" y="4874196"/>
            <a:ext cx="7143404" cy="584775"/>
          </a:xfrm>
          <a:prstGeom prst="rect">
            <a:avLst/>
          </a:prstGeom>
          <a:noFill/>
        </p:spPr>
        <p:txBody>
          <a:bodyPr wrap="square">
            <a:spAutoFit/>
          </a:bodyPr>
          <a:lstStyle/>
          <a:p>
            <a:pPr algn="ctr"/>
            <a:r>
              <a:rPr lang="en-US" sz="1600" b="0" i="0" u="none" strike="noStrike" baseline="0" dirty="0">
                <a:solidFill>
                  <a:srgbClr val="0070C0"/>
                </a:solidFill>
                <a:latin typeface="Tahoma" panose="020B0604030504040204" pitchFamily="34" charset="0"/>
              </a:rPr>
              <a:t>1 Kings 4:30 </a:t>
            </a:r>
            <a:r>
              <a:rPr lang="en-US" sz="1600" b="0" i="0" u="none" strike="noStrike" baseline="0" dirty="0">
                <a:solidFill>
                  <a:srgbClr val="0070C0"/>
                </a:solidFill>
                <a:latin typeface="Trebuchet MS" panose="020B0603020202020204" pitchFamily="34" charset="0"/>
              </a:rPr>
              <a:t>And </a:t>
            </a:r>
            <a:r>
              <a:rPr lang="en-US" sz="1600" b="0" i="0" u="sng" strike="noStrike" baseline="0" dirty="0">
                <a:solidFill>
                  <a:srgbClr val="0070C0"/>
                </a:solidFill>
                <a:latin typeface="Trebuchet MS" panose="020B0603020202020204" pitchFamily="34" charset="0"/>
              </a:rPr>
              <a:t>Solomon's wisdom excelled </a:t>
            </a:r>
            <a:r>
              <a:rPr lang="en-US" sz="1600" b="0" i="0" u="none" strike="noStrike" baseline="0" dirty="0">
                <a:solidFill>
                  <a:srgbClr val="0070C0"/>
                </a:solidFill>
                <a:latin typeface="Trebuchet MS" panose="020B0603020202020204" pitchFamily="34" charset="0"/>
              </a:rPr>
              <a:t>the wisdom of all the children of the east country, and </a:t>
            </a:r>
            <a:r>
              <a:rPr lang="en-US" sz="1600" b="0" i="0" u="sng" strike="noStrike" baseline="0" dirty="0">
                <a:solidFill>
                  <a:srgbClr val="0070C0"/>
                </a:solidFill>
                <a:latin typeface="Trebuchet MS" panose="020B0603020202020204" pitchFamily="34" charset="0"/>
              </a:rPr>
              <a:t>all the wisdom of Egypt</a:t>
            </a:r>
            <a:r>
              <a:rPr lang="en-US" sz="1600" b="0" i="0" u="none" strike="noStrike" baseline="0" dirty="0">
                <a:solidFill>
                  <a:srgbClr val="0070C0"/>
                </a:solidFill>
                <a:latin typeface="Trebuchet MS" panose="020B0603020202020204" pitchFamily="34" charset="0"/>
              </a:rPr>
              <a:t>. </a:t>
            </a:r>
            <a:r>
              <a:rPr lang="en-US" sz="1600" b="0" i="0" u="none" strike="noStrike" baseline="0" dirty="0">
                <a:solidFill>
                  <a:srgbClr val="0070C0"/>
                </a:solidFill>
                <a:latin typeface="Tahoma" panose="020B0604030504040204" pitchFamily="34" charset="0"/>
              </a:rPr>
              <a:t>KJV</a:t>
            </a:r>
            <a:endParaRPr lang="en-US" sz="1600" dirty="0">
              <a:solidFill>
                <a:srgbClr val="0070C0"/>
              </a:solidFill>
            </a:endParaRPr>
          </a:p>
        </p:txBody>
      </p:sp>
    </p:spTree>
    <p:extLst>
      <p:ext uri="{BB962C8B-B14F-4D97-AF65-F5344CB8AC3E}">
        <p14:creationId xmlns:p14="http://schemas.microsoft.com/office/powerpoint/2010/main" val="1307804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FA0F5E-97CD-4F6E-8E84-D42279925183}"/>
              </a:ext>
            </a:extLst>
          </p:cNvPr>
          <p:cNvSpPr>
            <a:spLocks noGrp="1"/>
          </p:cNvSpPr>
          <p:nvPr>
            <p:ph idx="1"/>
          </p:nvPr>
        </p:nvSpPr>
        <p:spPr>
          <a:xfrm>
            <a:off x="1520881" y="217681"/>
            <a:ext cx="5947756" cy="424354"/>
          </a:xfrm>
        </p:spPr>
        <p:txBody>
          <a:bodyPr>
            <a:normAutofit/>
          </a:bodyPr>
          <a:lstStyle/>
          <a:p>
            <a:pPr marL="0" indent="0">
              <a:buNone/>
            </a:pPr>
            <a:r>
              <a:rPr lang="en-US" sz="1800" b="0" i="0" u="none" strike="noStrike" baseline="0" dirty="0">
                <a:solidFill>
                  <a:srgbClr val="000000"/>
                </a:solidFill>
                <a:latin typeface="Tahoma" panose="020B0604030504040204" pitchFamily="34" charset="0"/>
              </a:rPr>
              <a:t>Hardening of the Heart &amp; To be Weighed in The Balance</a:t>
            </a:r>
            <a:endParaRPr lang="en-US" dirty="0"/>
          </a:p>
        </p:txBody>
      </p:sp>
      <p:sp>
        <p:nvSpPr>
          <p:cNvPr id="5" name="TextBox 4">
            <a:extLst>
              <a:ext uri="{FF2B5EF4-FFF2-40B4-BE49-F238E27FC236}">
                <a16:creationId xmlns:a16="http://schemas.microsoft.com/office/drawing/2014/main" id="{CEB45299-20D8-4B26-B8FD-D0EED61674EC}"/>
              </a:ext>
            </a:extLst>
          </p:cNvPr>
          <p:cNvSpPr txBox="1"/>
          <p:nvPr/>
        </p:nvSpPr>
        <p:spPr>
          <a:xfrm>
            <a:off x="508634" y="642035"/>
            <a:ext cx="8195660" cy="1846659"/>
          </a:xfrm>
          <a:prstGeom prst="rect">
            <a:avLst/>
          </a:prstGeom>
          <a:noFill/>
        </p:spPr>
        <p:txBody>
          <a:bodyPr wrap="square">
            <a:spAutoFit/>
          </a:bodyPr>
          <a:lstStyle/>
          <a:p>
            <a:r>
              <a:rPr lang="en-US" dirty="0"/>
              <a:t>Two different Hebrew words and their variants are used to denote the term “</a:t>
            </a:r>
            <a:r>
              <a:rPr lang="en-US" b="1" dirty="0"/>
              <a:t>Hardened</a:t>
            </a:r>
            <a:r>
              <a:rPr lang="en-US" dirty="0"/>
              <a:t>” with different meanings in the Hebrew adding key information!</a:t>
            </a:r>
            <a:br>
              <a:rPr lang="en-US" dirty="0"/>
            </a:br>
            <a:endParaRPr lang="en-US" sz="1200" dirty="0"/>
          </a:p>
          <a:p>
            <a:r>
              <a:rPr lang="en-US" b="1" dirty="0" err="1">
                <a:solidFill>
                  <a:srgbClr val="0070C0"/>
                </a:solidFill>
              </a:rPr>
              <a:t>Chazaq</a:t>
            </a:r>
            <a:r>
              <a:rPr lang="en-US" dirty="0"/>
              <a:t> describes Pharaoh’s </a:t>
            </a:r>
            <a:r>
              <a:rPr lang="en-US" b="1" u="sng" dirty="0"/>
              <a:t>obstinate nature</a:t>
            </a:r>
            <a:r>
              <a:rPr lang="en-US" u="sng" dirty="0"/>
              <a:t> of holding fast against God</a:t>
            </a:r>
            <a:r>
              <a:rPr lang="en-US" dirty="0"/>
              <a:t> while the other word </a:t>
            </a:r>
            <a:r>
              <a:rPr lang="en-US" b="1" dirty="0" err="1">
                <a:solidFill>
                  <a:srgbClr val="0070C0"/>
                </a:solidFill>
              </a:rPr>
              <a:t>Kabad</a:t>
            </a:r>
            <a:r>
              <a:rPr lang="en-US" b="1" dirty="0">
                <a:solidFill>
                  <a:srgbClr val="0070C0"/>
                </a:solidFill>
              </a:rPr>
              <a:t>/</a:t>
            </a:r>
            <a:r>
              <a:rPr lang="en-US" b="1" dirty="0" err="1">
                <a:solidFill>
                  <a:srgbClr val="0070C0"/>
                </a:solidFill>
              </a:rPr>
              <a:t>Kabed</a:t>
            </a:r>
            <a:r>
              <a:rPr lang="en-US" dirty="0"/>
              <a:t> and its variants describes a </a:t>
            </a:r>
            <a:r>
              <a:rPr lang="en-US" b="1" u="sng" dirty="0"/>
              <a:t>heavy weight</a:t>
            </a:r>
            <a:r>
              <a:rPr lang="en-US" dirty="0"/>
              <a:t>.  (His heart was made heavy in terms of weight).</a:t>
            </a:r>
          </a:p>
          <a:p>
            <a:r>
              <a:rPr lang="en-US" sz="1200" dirty="0"/>
              <a:t> </a:t>
            </a:r>
            <a:endParaRPr lang="en-US" sz="1200" u="none" dirty="0">
              <a:solidFill>
                <a:srgbClr val="000000"/>
              </a:solidFill>
              <a:latin typeface="Tahoma" panose="020B0604030504040204" pitchFamily="34" charset="0"/>
            </a:endParaRPr>
          </a:p>
        </p:txBody>
      </p:sp>
      <p:sp>
        <p:nvSpPr>
          <p:cNvPr id="7" name="TextBox 6">
            <a:extLst>
              <a:ext uri="{FF2B5EF4-FFF2-40B4-BE49-F238E27FC236}">
                <a16:creationId xmlns:a16="http://schemas.microsoft.com/office/drawing/2014/main" id="{E3F97A14-45F9-4BFB-ABB1-54027DB81D71}"/>
              </a:ext>
            </a:extLst>
          </p:cNvPr>
          <p:cNvSpPr txBox="1"/>
          <p:nvPr/>
        </p:nvSpPr>
        <p:spPr>
          <a:xfrm>
            <a:off x="439706" y="2329464"/>
            <a:ext cx="8110105" cy="4308872"/>
          </a:xfrm>
          <a:prstGeom prst="rect">
            <a:avLst/>
          </a:prstGeom>
          <a:noFill/>
        </p:spPr>
        <p:txBody>
          <a:bodyPr wrap="square">
            <a:spAutoFit/>
          </a:bodyPr>
          <a:lstStyle/>
          <a:p>
            <a:r>
              <a:rPr lang="en-US" dirty="0"/>
              <a:t> </a:t>
            </a:r>
            <a:r>
              <a:rPr lang="en-US" u="sng" dirty="0">
                <a:solidFill>
                  <a:srgbClr val="7F3D95"/>
                </a:solidFill>
                <a:latin typeface="Bookman Old Style" panose="02050604050505020204" pitchFamily="18" charset="0"/>
              </a:rPr>
              <a:t>OT:2388 </a:t>
            </a:r>
            <a:r>
              <a:rPr lang="en-US" sz="2000" b="1" i="0" u="none" strike="noStrike" baseline="0" dirty="0" err="1">
                <a:solidFill>
                  <a:srgbClr val="0070C0"/>
                </a:solidFill>
                <a:latin typeface="Bookman Old Style" panose="02050604050505020204" pitchFamily="18" charset="0"/>
              </a:rPr>
              <a:t>chazaq</a:t>
            </a:r>
            <a:r>
              <a:rPr lang="en-US" sz="1800" b="1" i="0" u="none" strike="noStrike" baseline="0" dirty="0">
                <a:solidFill>
                  <a:srgbClr val="000000"/>
                </a:solidFill>
                <a:latin typeface="Bookman Old Style" panose="02050604050505020204" pitchFamily="18" charset="0"/>
              </a:rPr>
              <a:t> </a:t>
            </a:r>
            <a:r>
              <a:rPr lang="en-US" sz="1800" b="0" i="0" u="none" strike="noStrike" baseline="0" dirty="0">
                <a:solidFill>
                  <a:srgbClr val="000000"/>
                </a:solidFill>
                <a:latin typeface="Bookman Old Style" panose="02050604050505020204" pitchFamily="18" charset="0"/>
              </a:rPr>
              <a:t>(</a:t>
            </a:r>
            <a:r>
              <a:rPr lang="en-US" sz="1800" b="0" i="0" u="none" strike="noStrike" baseline="0" dirty="0" err="1">
                <a:solidFill>
                  <a:srgbClr val="000000"/>
                </a:solidFill>
                <a:latin typeface="Bookman Old Style" panose="02050604050505020204" pitchFamily="18" charset="0"/>
              </a:rPr>
              <a:t>khaw-zak</a:t>
            </a:r>
            <a:r>
              <a:rPr lang="en-US" sz="1800" b="0" i="0" u="none" strike="noStrike" baseline="0" dirty="0">
                <a:solidFill>
                  <a:srgbClr val="000000"/>
                </a:solidFill>
                <a:latin typeface="Bookman Old Style" panose="02050604050505020204" pitchFamily="18" charset="0"/>
              </a:rPr>
              <a:t>'); a primitive root; </a:t>
            </a:r>
            <a:r>
              <a:rPr lang="en-US" sz="1800" b="0" i="0" u="sng" strike="noStrike" baseline="0" dirty="0">
                <a:solidFill>
                  <a:srgbClr val="000000"/>
                </a:solidFill>
                <a:latin typeface="Bookman Old Style" panose="02050604050505020204" pitchFamily="18" charset="0"/>
              </a:rPr>
              <a:t>to fasten upon</a:t>
            </a:r>
            <a:r>
              <a:rPr lang="en-US" sz="1800" b="0" i="0" u="none" strike="noStrike" baseline="0" dirty="0">
                <a:solidFill>
                  <a:srgbClr val="000000"/>
                </a:solidFill>
                <a:latin typeface="Bookman Old Style" panose="02050604050505020204" pitchFamily="18" charset="0"/>
              </a:rPr>
              <a:t>; hence, to seize, </a:t>
            </a:r>
            <a:r>
              <a:rPr lang="en-US" sz="1800" b="0" i="0" u="sng" strike="noStrike" baseline="0" dirty="0">
                <a:solidFill>
                  <a:srgbClr val="000000"/>
                </a:solidFill>
                <a:latin typeface="Bookman Old Style" panose="02050604050505020204" pitchFamily="18" charset="0"/>
              </a:rPr>
              <a:t>be strong</a:t>
            </a:r>
            <a:r>
              <a:rPr lang="en-US" sz="1800" b="0" i="0" u="none" strike="noStrike" baseline="0" dirty="0">
                <a:solidFill>
                  <a:srgbClr val="000000"/>
                </a:solidFill>
                <a:latin typeface="Bookman Old Style" panose="02050604050505020204" pitchFamily="18" charset="0"/>
              </a:rPr>
              <a:t> (figuratively, courageous, causatively strengthen, cure, help, repair, </a:t>
            </a:r>
            <a:r>
              <a:rPr lang="en-US" sz="1800" b="0" i="0" u="sng" strike="noStrike" baseline="0" dirty="0">
                <a:solidFill>
                  <a:srgbClr val="000000"/>
                </a:solidFill>
                <a:latin typeface="Bookman Old Style" panose="02050604050505020204" pitchFamily="18" charset="0"/>
              </a:rPr>
              <a:t>fortify</a:t>
            </a:r>
            <a:r>
              <a:rPr lang="en-US" sz="1800" b="0" i="0" u="none" strike="noStrike" baseline="0" dirty="0">
                <a:solidFill>
                  <a:srgbClr val="000000"/>
                </a:solidFill>
                <a:latin typeface="Bookman Old Style" panose="02050604050505020204" pitchFamily="18" charset="0"/>
              </a:rPr>
              <a:t>), </a:t>
            </a:r>
            <a:r>
              <a:rPr lang="en-US" sz="1800" b="0" i="0" u="sng" strike="noStrike" baseline="0" dirty="0">
                <a:solidFill>
                  <a:srgbClr val="000000"/>
                </a:solidFill>
                <a:latin typeface="Bookman Old Style" panose="02050604050505020204" pitchFamily="18" charset="0"/>
              </a:rPr>
              <a:t>obstinate</a:t>
            </a:r>
            <a:r>
              <a:rPr lang="en-US" sz="1800" b="0" i="0" u="none" strike="noStrike" baseline="0" dirty="0">
                <a:solidFill>
                  <a:srgbClr val="000000"/>
                </a:solidFill>
                <a:latin typeface="Bookman Old Style" panose="02050604050505020204" pitchFamily="18" charset="0"/>
              </a:rPr>
              <a:t>; to bind, restrain, conquer:</a:t>
            </a:r>
            <a:br>
              <a:rPr lang="en-US" sz="1800" b="0" i="0" u="none" strike="noStrike" baseline="0" dirty="0">
                <a:solidFill>
                  <a:srgbClr val="000000"/>
                </a:solidFill>
                <a:latin typeface="Bookman Old Style" panose="02050604050505020204" pitchFamily="18" charset="0"/>
              </a:rPr>
            </a:br>
            <a:endParaRPr lang="en-US" sz="1800" b="0" i="0" u="none" strike="noStrike" baseline="0" dirty="0">
              <a:solidFill>
                <a:srgbClr val="000000"/>
              </a:solidFill>
              <a:latin typeface="Bookman Old Style" panose="02050604050505020204" pitchFamily="18" charset="0"/>
            </a:endParaRPr>
          </a:p>
          <a:p>
            <a:pPr marR="1350" algn="l"/>
            <a:r>
              <a:rPr lang="en-US" sz="1800" b="0" i="0" u="sng" strike="noStrike" baseline="0" dirty="0">
                <a:solidFill>
                  <a:srgbClr val="7F3D95"/>
                </a:solidFill>
                <a:latin typeface="Bookman Old Style" panose="02050604050505020204" pitchFamily="18" charset="0"/>
              </a:rPr>
              <a:t>OT:3513 </a:t>
            </a:r>
            <a:r>
              <a:rPr lang="en-US" sz="2000" b="1" i="0" u="none" strike="noStrike" baseline="0" dirty="0" err="1">
                <a:solidFill>
                  <a:srgbClr val="0070C0"/>
                </a:solidFill>
                <a:latin typeface="Bookman Old Style" panose="02050604050505020204" pitchFamily="18" charset="0"/>
              </a:rPr>
              <a:t>kabad</a:t>
            </a:r>
            <a:r>
              <a:rPr lang="en-US" sz="1800" b="1" i="0" u="none" strike="noStrike" baseline="0" dirty="0">
                <a:solidFill>
                  <a:srgbClr val="000000"/>
                </a:solidFill>
                <a:latin typeface="Bookman Old Style" panose="02050604050505020204" pitchFamily="18" charset="0"/>
              </a:rPr>
              <a:t> </a:t>
            </a:r>
            <a:r>
              <a:rPr lang="en-US" sz="1800" b="0" i="0" u="none" strike="noStrike" baseline="0" dirty="0">
                <a:solidFill>
                  <a:srgbClr val="000000"/>
                </a:solidFill>
                <a:latin typeface="Bookman Old Style" panose="02050604050505020204" pitchFamily="18" charset="0"/>
              </a:rPr>
              <a:t>(</a:t>
            </a:r>
            <a:r>
              <a:rPr lang="en-US" sz="1800" b="0" i="0" u="none" strike="noStrike" baseline="0" dirty="0" err="1">
                <a:solidFill>
                  <a:srgbClr val="000000"/>
                </a:solidFill>
                <a:latin typeface="Bookman Old Style" panose="02050604050505020204" pitchFamily="18" charset="0"/>
              </a:rPr>
              <a:t>kaw</a:t>
            </a:r>
            <a:r>
              <a:rPr lang="en-US" sz="1800" b="0" i="0" u="none" strike="noStrike" baseline="0" dirty="0">
                <a:solidFill>
                  <a:srgbClr val="000000"/>
                </a:solidFill>
                <a:latin typeface="Bookman Old Style" panose="02050604050505020204" pitchFamily="18" charset="0"/>
              </a:rPr>
              <a:t>-bad'); or </a:t>
            </a:r>
            <a:r>
              <a:rPr lang="en-US" dirty="0" err="1">
                <a:solidFill>
                  <a:srgbClr val="000000"/>
                </a:solidFill>
                <a:latin typeface="Bookman Old Style" panose="02050604050505020204" pitchFamily="18" charset="0"/>
              </a:rPr>
              <a:t>kabed</a:t>
            </a:r>
            <a:r>
              <a:rPr lang="en-US" sz="1800" b="1" i="0" u="none" strike="noStrike" baseline="0" dirty="0">
                <a:solidFill>
                  <a:srgbClr val="000000"/>
                </a:solidFill>
                <a:latin typeface="Bookman Old Style" panose="02050604050505020204" pitchFamily="18" charset="0"/>
              </a:rPr>
              <a:t> </a:t>
            </a:r>
            <a:r>
              <a:rPr lang="en-US" sz="1800" b="0" i="0" u="none" strike="noStrike" baseline="0" dirty="0">
                <a:solidFill>
                  <a:srgbClr val="000000"/>
                </a:solidFill>
                <a:latin typeface="Bookman Old Style" panose="02050604050505020204" pitchFamily="18" charset="0"/>
              </a:rPr>
              <a:t>(</a:t>
            </a:r>
            <a:r>
              <a:rPr lang="en-US" sz="1800" b="0" i="0" u="none" strike="noStrike" baseline="0" dirty="0" err="1">
                <a:solidFill>
                  <a:srgbClr val="000000"/>
                </a:solidFill>
                <a:latin typeface="Bookman Old Style" panose="02050604050505020204" pitchFamily="18" charset="0"/>
              </a:rPr>
              <a:t>kaw</a:t>
            </a:r>
            <a:r>
              <a:rPr lang="en-US" sz="1800" b="0" i="0" u="none" strike="noStrike" baseline="0" dirty="0">
                <a:solidFill>
                  <a:srgbClr val="000000"/>
                </a:solidFill>
                <a:latin typeface="Bookman Old Style" panose="02050604050505020204" pitchFamily="18" charset="0"/>
              </a:rPr>
              <a:t>-bade'); a primitive root; </a:t>
            </a:r>
            <a:r>
              <a:rPr lang="en-US" sz="1800" b="0" i="0" u="sng" strike="noStrike" baseline="0" dirty="0">
                <a:solidFill>
                  <a:srgbClr val="000000"/>
                </a:solidFill>
                <a:latin typeface="Bookman Old Style" panose="02050604050505020204" pitchFamily="18" charset="0"/>
              </a:rPr>
              <a:t>to be heavy</a:t>
            </a:r>
            <a:r>
              <a:rPr lang="en-US" sz="1800" b="0" i="0" u="none" strike="noStrike" baseline="0" dirty="0">
                <a:solidFill>
                  <a:srgbClr val="000000"/>
                </a:solidFill>
                <a:latin typeface="Bookman Old Style" panose="02050604050505020204" pitchFamily="18" charset="0"/>
              </a:rPr>
              <a:t>, i.e. in a bad sense (burdensome, severe, dull) or in a good sense (numerous, rich, honorable; causatively, </a:t>
            </a:r>
            <a:r>
              <a:rPr lang="en-US" sz="1800" b="1" i="0" u="sng" strike="noStrike" baseline="0" dirty="0">
                <a:solidFill>
                  <a:srgbClr val="000000"/>
                </a:solidFill>
                <a:latin typeface="Bookman Old Style" panose="02050604050505020204" pitchFamily="18" charset="0"/>
              </a:rPr>
              <a:t>to make weighty</a:t>
            </a:r>
            <a:r>
              <a:rPr lang="en-US" sz="1800" b="1" i="0" strike="noStrike" baseline="0" dirty="0">
                <a:solidFill>
                  <a:srgbClr val="000000"/>
                </a:solidFill>
                <a:latin typeface="Bookman Old Style" panose="02050604050505020204" pitchFamily="18" charset="0"/>
              </a:rPr>
              <a:t> </a:t>
            </a:r>
            <a:r>
              <a:rPr lang="en-US" sz="1800" b="0" i="0" u="none" strike="noStrike" baseline="0" dirty="0">
                <a:solidFill>
                  <a:srgbClr val="000000"/>
                </a:solidFill>
                <a:latin typeface="Bookman Old Style" panose="02050604050505020204" pitchFamily="18" charset="0"/>
              </a:rPr>
              <a:t>(in the same two senses):</a:t>
            </a:r>
            <a:br>
              <a:rPr lang="en-US" sz="1800" b="0" i="0" u="none" strike="noStrike" baseline="0" dirty="0">
                <a:solidFill>
                  <a:srgbClr val="000000"/>
                </a:solidFill>
                <a:latin typeface="Bookman Old Style" panose="02050604050505020204" pitchFamily="18" charset="0"/>
              </a:rPr>
            </a:br>
            <a:endParaRPr lang="en-US" sz="1800" b="0" i="0" u="none" strike="noStrike" baseline="0" dirty="0">
              <a:solidFill>
                <a:srgbClr val="000000"/>
              </a:solidFill>
              <a:latin typeface="Trebuchet MS" panose="020B0603020202020204" pitchFamily="34" charset="0"/>
            </a:endParaRPr>
          </a:p>
          <a:p>
            <a:pPr marR="1350" lvl="1"/>
            <a:r>
              <a:rPr lang="en-US" b="0" i="0" u="sng" strike="noStrike" baseline="0" dirty="0">
                <a:solidFill>
                  <a:srgbClr val="7F3D95"/>
                </a:solidFill>
                <a:latin typeface="Bookman Old Style" panose="02050604050505020204" pitchFamily="18" charset="0"/>
              </a:rPr>
              <a:t>OT:3514 </a:t>
            </a:r>
            <a:r>
              <a:rPr lang="en-US" b="1" i="0" u="none" strike="noStrike" baseline="0" dirty="0" err="1">
                <a:solidFill>
                  <a:srgbClr val="000000"/>
                </a:solidFill>
                <a:latin typeface="Bookman Old Style" panose="02050604050505020204" pitchFamily="18" charset="0"/>
              </a:rPr>
              <a:t>kobed</a:t>
            </a:r>
            <a:r>
              <a:rPr lang="en-US" b="1" i="0" u="none" strike="noStrike" baseline="0" dirty="0">
                <a:solidFill>
                  <a:srgbClr val="000000"/>
                </a:solidFill>
                <a:latin typeface="Bookman Old Style" panose="02050604050505020204" pitchFamily="18" charset="0"/>
              </a:rPr>
              <a:t> </a:t>
            </a:r>
            <a:r>
              <a:rPr lang="en-US" b="0" i="0" u="none" strike="noStrike" baseline="0" dirty="0">
                <a:solidFill>
                  <a:srgbClr val="000000"/>
                </a:solidFill>
                <a:latin typeface="Bookman Old Style" panose="02050604050505020204" pitchFamily="18" charset="0"/>
              </a:rPr>
              <a:t>(ko'-bed); from </a:t>
            </a:r>
            <a:r>
              <a:rPr lang="en-US" b="0" i="0" u="sng" strike="noStrike" baseline="0" dirty="0">
                <a:solidFill>
                  <a:srgbClr val="7F3D95"/>
                </a:solidFill>
                <a:latin typeface="Bookman Old Style" panose="02050604050505020204" pitchFamily="18" charset="0"/>
              </a:rPr>
              <a:t>OT:3513</a:t>
            </a:r>
            <a:r>
              <a:rPr lang="en-US" b="0" i="0" u="none" strike="noStrike" baseline="0" dirty="0">
                <a:solidFill>
                  <a:srgbClr val="000000"/>
                </a:solidFill>
                <a:latin typeface="Bookman Old Style" panose="02050604050505020204" pitchFamily="18" charset="0"/>
              </a:rPr>
              <a:t>; </a:t>
            </a:r>
            <a:r>
              <a:rPr lang="en-US" b="1" i="0" u="sng" strike="noStrike" baseline="0" dirty="0">
                <a:solidFill>
                  <a:srgbClr val="000000"/>
                </a:solidFill>
                <a:latin typeface="Bookman Old Style" panose="02050604050505020204" pitchFamily="18" charset="0"/>
              </a:rPr>
              <a:t>weight,</a:t>
            </a:r>
            <a:r>
              <a:rPr lang="en-US" b="0" i="0" u="none" strike="noStrike" baseline="0" dirty="0">
                <a:solidFill>
                  <a:srgbClr val="000000"/>
                </a:solidFill>
                <a:latin typeface="Bookman Old Style" panose="02050604050505020204" pitchFamily="18" charset="0"/>
              </a:rPr>
              <a:t> multitude, vehemence: -grievousness, </a:t>
            </a:r>
            <a:r>
              <a:rPr lang="en-US" b="1" i="0" u="sng" strike="noStrike" baseline="0" dirty="0">
                <a:solidFill>
                  <a:srgbClr val="000000"/>
                </a:solidFill>
                <a:latin typeface="Bookman Old Style" panose="02050604050505020204" pitchFamily="18" charset="0"/>
              </a:rPr>
              <a:t>heavy</a:t>
            </a:r>
            <a:r>
              <a:rPr lang="en-US" b="0" i="0" u="none" strike="noStrike" baseline="0" dirty="0">
                <a:solidFill>
                  <a:srgbClr val="000000"/>
                </a:solidFill>
                <a:latin typeface="Bookman Old Style" panose="02050604050505020204" pitchFamily="18" charset="0"/>
              </a:rPr>
              <a:t>, great number.</a:t>
            </a:r>
          </a:p>
          <a:p>
            <a:pPr marR="1350" lvl="1"/>
            <a:r>
              <a:rPr lang="en-US" b="0" i="0" u="sng" strike="noStrike" baseline="0" dirty="0">
                <a:solidFill>
                  <a:srgbClr val="7F3D95"/>
                </a:solidFill>
                <a:latin typeface="Bookman Old Style" panose="02050604050505020204" pitchFamily="18" charset="0"/>
              </a:rPr>
              <a:t>OT:3515 </a:t>
            </a:r>
            <a:r>
              <a:rPr lang="en-US" b="1" i="0" u="none" strike="noStrike" baseline="0" dirty="0" err="1">
                <a:solidFill>
                  <a:srgbClr val="000000"/>
                </a:solidFill>
                <a:latin typeface="Bookman Old Style" panose="02050604050505020204" pitchFamily="18" charset="0"/>
              </a:rPr>
              <a:t>kabed</a:t>
            </a:r>
            <a:r>
              <a:rPr lang="en-US" b="1" i="0" u="none" strike="noStrike" baseline="0" dirty="0">
                <a:solidFill>
                  <a:srgbClr val="000000"/>
                </a:solidFill>
                <a:latin typeface="Bookman Old Style" panose="02050604050505020204" pitchFamily="18" charset="0"/>
              </a:rPr>
              <a:t> </a:t>
            </a:r>
            <a:r>
              <a:rPr lang="en-US" b="0" i="0" u="none" strike="noStrike" baseline="0" dirty="0">
                <a:solidFill>
                  <a:srgbClr val="000000"/>
                </a:solidFill>
                <a:latin typeface="Bookman Old Style" panose="02050604050505020204" pitchFamily="18" charset="0"/>
              </a:rPr>
              <a:t>(</a:t>
            </a:r>
            <a:r>
              <a:rPr lang="en-US" b="0" i="0" u="none" strike="noStrike" baseline="0" dirty="0" err="1">
                <a:solidFill>
                  <a:srgbClr val="000000"/>
                </a:solidFill>
                <a:latin typeface="Bookman Old Style" panose="02050604050505020204" pitchFamily="18" charset="0"/>
              </a:rPr>
              <a:t>kaw</a:t>
            </a:r>
            <a:r>
              <a:rPr lang="en-US" b="0" i="0" u="none" strike="noStrike" baseline="0" dirty="0">
                <a:solidFill>
                  <a:srgbClr val="000000"/>
                </a:solidFill>
                <a:latin typeface="Bookman Old Style" panose="02050604050505020204" pitchFamily="18" charset="0"/>
              </a:rPr>
              <a:t>-bade'); from </a:t>
            </a:r>
            <a:r>
              <a:rPr lang="en-US" b="0" i="0" u="sng" strike="noStrike" baseline="0" dirty="0">
                <a:solidFill>
                  <a:srgbClr val="7F3D95"/>
                </a:solidFill>
                <a:latin typeface="Bookman Old Style" panose="02050604050505020204" pitchFamily="18" charset="0"/>
              </a:rPr>
              <a:t>OT:3513</a:t>
            </a:r>
            <a:r>
              <a:rPr lang="en-US" b="0" i="0" u="none" strike="noStrike" baseline="0" dirty="0">
                <a:solidFill>
                  <a:srgbClr val="000000"/>
                </a:solidFill>
                <a:latin typeface="Bookman Old Style" panose="02050604050505020204" pitchFamily="18" charset="0"/>
              </a:rPr>
              <a:t>; </a:t>
            </a:r>
            <a:r>
              <a:rPr lang="en-US" b="1" i="0" u="sng" strike="noStrike" baseline="0" dirty="0">
                <a:solidFill>
                  <a:srgbClr val="000000"/>
                </a:solidFill>
                <a:latin typeface="Bookman Old Style" panose="02050604050505020204" pitchFamily="18" charset="0"/>
              </a:rPr>
              <a:t>heavy</a:t>
            </a:r>
            <a:r>
              <a:rPr lang="en-US" b="0" i="0" u="none" strike="noStrike" baseline="0" dirty="0">
                <a:solidFill>
                  <a:srgbClr val="000000"/>
                </a:solidFill>
                <a:latin typeface="Bookman Old Style" panose="02050604050505020204" pitchFamily="18" charset="0"/>
              </a:rPr>
              <a:t>; figuratively in a good sense (numerous) or in a bad sense (severe, difficult):</a:t>
            </a:r>
            <a:br>
              <a:rPr lang="en-US" b="0" i="0" u="none" strike="noStrike" baseline="0" dirty="0">
                <a:solidFill>
                  <a:srgbClr val="000000"/>
                </a:solidFill>
                <a:latin typeface="Bookman Old Style" panose="02050604050505020204" pitchFamily="18" charset="0"/>
              </a:rPr>
            </a:br>
            <a:r>
              <a:rPr lang="en-US" b="0" i="0" u="sng" strike="noStrike" baseline="0" dirty="0">
                <a:solidFill>
                  <a:srgbClr val="7F3D95"/>
                </a:solidFill>
                <a:latin typeface="Bookman Old Style" panose="02050604050505020204" pitchFamily="18" charset="0"/>
              </a:rPr>
              <a:t>OT:3516 </a:t>
            </a:r>
            <a:r>
              <a:rPr lang="en-US" b="1" i="0" u="none" strike="noStrike" baseline="0" dirty="0" err="1">
                <a:solidFill>
                  <a:srgbClr val="000000"/>
                </a:solidFill>
                <a:latin typeface="Bookman Old Style" panose="02050604050505020204" pitchFamily="18" charset="0"/>
              </a:rPr>
              <a:t>kabed</a:t>
            </a:r>
            <a:r>
              <a:rPr lang="en-US" b="1" i="0" u="none" strike="noStrike" baseline="0" dirty="0">
                <a:solidFill>
                  <a:srgbClr val="000000"/>
                </a:solidFill>
                <a:latin typeface="Bookman Old Style" panose="02050604050505020204" pitchFamily="18" charset="0"/>
              </a:rPr>
              <a:t> </a:t>
            </a:r>
            <a:r>
              <a:rPr lang="en-US" b="0" i="0" u="none" strike="noStrike" baseline="0" dirty="0">
                <a:solidFill>
                  <a:srgbClr val="000000"/>
                </a:solidFill>
                <a:latin typeface="Bookman Old Style" panose="02050604050505020204" pitchFamily="18" charset="0"/>
              </a:rPr>
              <a:t>(</a:t>
            </a:r>
            <a:r>
              <a:rPr lang="en-US" b="0" i="0" u="none" strike="noStrike" baseline="0" dirty="0" err="1">
                <a:solidFill>
                  <a:srgbClr val="000000"/>
                </a:solidFill>
                <a:latin typeface="Bookman Old Style" panose="02050604050505020204" pitchFamily="18" charset="0"/>
              </a:rPr>
              <a:t>kaw</a:t>
            </a:r>
            <a:r>
              <a:rPr lang="en-US" b="0" i="0" u="none" strike="noStrike" baseline="0" dirty="0">
                <a:solidFill>
                  <a:srgbClr val="000000"/>
                </a:solidFill>
                <a:latin typeface="Bookman Old Style" panose="02050604050505020204" pitchFamily="18" charset="0"/>
              </a:rPr>
              <a:t>-bade'); the same as </a:t>
            </a:r>
            <a:r>
              <a:rPr lang="en-US" b="0" i="0" u="sng" strike="noStrike" baseline="0" dirty="0">
                <a:solidFill>
                  <a:srgbClr val="7F3D95"/>
                </a:solidFill>
                <a:latin typeface="Bookman Old Style" panose="02050604050505020204" pitchFamily="18" charset="0"/>
              </a:rPr>
              <a:t>OT:3515</a:t>
            </a:r>
            <a:r>
              <a:rPr lang="en-US" b="0" i="0" u="none" strike="noStrike" baseline="0" dirty="0">
                <a:solidFill>
                  <a:srgbClr val="000000"/>
                </a:solidFill>
                <a:latin typeface="Bookman Old Style" panose="02050604050505020204" pitchFamily="18" charset="0"/>
              </a:rPr>
              <a:t>; the liver (as the </a:t>
            </a:r>
            <a:r>
              <a:rPr lang="en-US" b="1" i="0" u="sng" strike="noStrike" baseline="0" dirty="0">
                <a:solidFill>
                  <a:srgbClr val="000000"/>
                </a:solidFill>
                <a:latin typeface="Bookman Old Style" panose="02050604050505020204" pitchFamily="18" charset="0"/>
              </a:rPr>
              <a:t>heaviest</a:t>
            </a:r>
            <a:r>
              <a:rPr lang="en-US" b="0" i="0" u="sng" strike="noStrike" baseline="0" dirty="0">
                <a:solidFill>
                  <a:srgbClr val="000000"/>
                </a:solidFill>
                <a:latin typeface="Bookman Old Style" panose="02050604050505020204" pitchFamily="18" charset="0"/>
              </a:rPr>
              <a:t> of the viscera</a:t>
            </a:r>
            <a:r>
              <a:rPr lang="en-US" b="0" i="0" u="none" strike="noStrike" baseline="0" dirty="0">
                <a:solidFill>
                  <a:srgbClr val="000000"/>
                </a:solidFill>
                <a:latin typeface="Bookman Old Style" panose="02050604050505020204" pitchFamily="18" charset="0"/>
              </a:rPr>
              <a:t>):</a:t>
            </a:r>
          </a:p>
        </p:txBody>
      </p:sp>
    </p:spTree>
    <p:extLst>
      <p:ext uri="{BB962C8B-B14F-4D97-AF65-F5344CB8AC3E}">
        <p14:creationId xmlns:p14="http://schemas.microsoft.com/office/powerpoint/2010/main" val="223670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EF54F67-C06F-4CC1-807F-CCA782C654C3}"/>
              </a:ext>
            </a:extLst>
          </p:cNvPr>
          <p:cNvPicPr>
            <a:picLocks noChangeAspect="1"/>
          </p:cNvPicPr>
          <p:nvPr/>
        </p:nvPicPr>
        <p:blipFill>
          <a:blip r:embed="rId4"/>
          <a:stretch>
            <a:fillRect/>
          </a:stretch>
        </p:blipFill>
        <p:spPr>
          <a:xfrm>
            <a:off x="1848494" y="2216555"/>
            <a:ext cx="6563985" cy="3542163"/>
          </a:xfrm>
          <a:prstGeom prst="rect">
            <a:avLst/>
          </a:prstGeom>
        </p:spPr>
      </p:pic>
      <p:sp>
        <p:nvSpPr>
          <p:cNvPr id="7" name="TextBox 6">
            <a:extLst>
              <a:ext uri="{FF2B5EF4-FFF2-40B4-BE49-F238E27FC236}">
                <a16:creationId xmlns:a16="http://schemas.microsoft.com/office/drawing/2014/main" id="{36492F3F-F619-48D4-84A0-CB379647E89F}"/>
              </a:ext>
            </a:extLst>
          </p:cNvPr>
          <p:cNvSpPr txBox="1"/>
          <p:nvPr/>
        </p:nvSpPr>
        <p:spPr>
          <a:xfrm>
            <a:off x="376844" y="171545"/>
            <a:ext cx="8272618" cy="2031325"/>
          </a:xfrm>
          <a:prstGeom prst="rect">
            <a:avLst/>
          </a:prstGeom>
          <a:noFill/>
        </p:spPr>
        <p:txBody>
          <a:bodyPr wrap="square">
            <a:spAutoFit/>
          </a:bodyPr>
          <a:lstStyle/>
          <a:p>
            <a:endParaRPr lang="en-US" sz="1400" dirty="0"/>
          </a:p>
          <a:p>
            <a:r>
              <a:rPr lang="en-US" sz="1400" dirty="0"/>
              <a:t>Egyptian mythology also produces a possible deeper meaning to another aspect of the Exodus narrative:</a:t>
            </a:r>
            <a:br>
              <a:rPr lang="en-US" sz="1400" dirty="0"/>
            </a:br>
            <a:r>
              <a:rPr lang="en-US" sz="1000" dirty="0"/>
              <a:t> </a:t>
            </a:r>
            <a:br>
              <a:rPr lang="en-US" sz="1400" dirty="0"/>
            </a:br>
            <a:r>
              <a:rPr lang="en-US" b="1" dirty="0"/>
              <a:t>The hardening of Pharaoh’s heart. </a:t>
            </a:r>
            <a:r>
              <a:rPr lang="en-US" sz="1400" dirty="0"/>
              <a:t>The heart, according to Egyptian belief, was the seat of emotions, and represented the integrity and purity of an individual.  According to the papyrus of Hu-</a:t>
            </a:r>
            <a:r>
              <a:rPr lang="en-US" sz="1400" dirty="0" err="1"/>
              <a:t>nefer</a:t>
            </a:r>
            <a:r>
              <a:rPr lang="en-US" sz="1400" dirty="0"/>
              <a:t> (1550-1090 B.C.), the jackal-headed god, </a:t>
            </a:r>
            <a:r>
              <a:rPr lang="en-US" sz="1400" b="1" dirty="0"/>
              <a:t>Anubis</a:t>
            </a:r>
            <a:r>
              <a:rPr lang="en-US" sz="1400" dirty="0"/>
              <a:t>, </a:t>
            </a:r>
            <a:r>
              <a:rPr lang="en-US" sz="1400" b="1" u="sng" dirty="0"/>
              <a:t>weighs this organ against a feather in the balance of truth</a:t>
            </a:r>
            <a:r>
              <a:rPr lang="en-US" sz="1400" b="1" dirty="0"/>
              <a:t>. </a:t>
            </a:r>
            <a:r>
              <a:rPr lang="en-US" sz="1400" b="1" u="sng" dirty="0"/>
              <a:t>If the deceased’s heart weighed more than the feather, he or she would be judged a sinner and eaten by </a:t>
            </a:r>
            <a:r>
              <a:rPr lang="en-US" sz="1400" b="1" u="sng" dirty="0" err="1"/>
              <a:t>Amenit</a:t>
            </a:r>
            <a:r>
              <a:rPr lang="en-US" sz="1400" dirty="0"/>
              <a:t>, the </a:t>
            </a:r>
            <a:r>
              <a:rPr lang="en-US" sz="1400" dirty="0" err="1"/>
              <a:t>Devouress</a:t>
            </a:r>
            <a:r>
              <a:rPr lang="en-US" sz="1400" dirty="0"/>
              <a:t>. If, however, the heart weighed no more than a feather, the deceased gained eternal life (see Pritchard, 1958, pp. 356-357; </a:t>
            </a:r>
            <a:r>
              <a:rPr lang="en-US" sz="1400" dirty="0" err="1"/>
              <a:t>Currid</a:t>
            </a:r>
            <a:r>
              <a:rPr lang="en-US" sz="1400" dirty="0"/>
              <a:t>, 1993).</a:t>
            </a:r>
          </a:p>
        </p:txBody>
      </p:sp>
      <p:sp>
        <p:nvSpPr>
          <p:cNvPr id="9" name="TextBox 8">
            <a:extLst>
              <a:ext uri="{FF2B5EF4-FFF2-40B4-BE49-F238E27FC236}">
                <a16:creationId xmlns:a16="http://schemas.microsoft.com/office/drawing/2014/main" id="{2E057977-D67E-43BC-B042-7A8C126D4030}"/>
              </a:ext>
            </a:extLst>
          </p:cNvPr>
          <p:cNvSpPr txBox="1"/>
          <p:nvPr/>
        </p:nvSpPr>
        <p:spPr>
          <a:xfrm>
            <a:off x="75670" y="6494105"/>
            <a:ext cx="2901142" cy="338554"/>
          </a:xfrm>
          <a:prstGeom prst="rect">
            <a:avLst/>
          </a:prstGeom>
          <a:noFill/>
        </p:spPr>
        <p:txBody>
          <a:bodyPr wrap="square">
            <a:spAutoFit/>
          </a:bodyPr>
          <a:lstStyle/>
          <a:p>
            <a:r>
              <a:rPr lang="en-US" sz="800" dirty="0"/>
              <a:t>Pharaoh's Heart Weighed in the Balance</a:t>
            </a:r>
          </a:p>
          <a:p>
            <a:r>
              <a:rPr lang="en-US" sz="800" dirty="0"/>
              <a:t>by Garry K. Brantley, M.A., M.Div. and Revised by Darren Mays</a:t>
            </a:r>
          </a:p>
        </p:txBody>
      </p:sp>
      <p:sp>
        <p:nvSpPr>
          <p:cNvPr id="11" name="Rectangle 10">
            <a:extLst>
              <a:ext uri="{FF2B5EF4-FFF2-40B4-BE49-F238E27FC236}">
                <a16:creationId xmlns:a16="http://schemas.microsoft.com/office/drawing/2014/main" id="{99A35933-2488-4706-8170-431F350AAD9D}"/>
              </a:ext>
            </a:extLst>
          </p:cNvPr>
          <p:cNvSpPr/>
          <p:nvPr/>
        </p:nvSpPr>
        <p:spPr>
          <a:xfrm>
            <a:off x="2858288" y="6044746"/>
            <a:ext cx="1141659"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2">
                    <a:lumMod val="75000"/>
                  </a:schemeClr>
                </a:solidFill>
                <a:effectLst/>
              </a:rPr>
              <a:t>Heart</a:t>
            </a:r>
          </a:p>
        </p:txBody>
      </p:sp>
      <p:sp>
        <p:nvSpPr>
          <p:cNvPr id="12" name="Rectangle 11">
            <a:extLst>
              <a:ext uri="{FF2B5EF4-FFF2-40B4-BE49-F238E27FC236}">
                <a16:creationId xmlns:a16="http://schemas.microsoft.com/office/drawing/2014/main" id="{116A25E8-10E3-416B-BA4A-49517E29934A}"/>
              </a:ext>
            </a:extLst>
          </p:cNvPr>
          <p:cNvSpPr/>
          <p:nvPr/>
        </p:nvSpPr>
        <p:spPr>
          <a:xfrm>
            <a:off x="5932645" y="6044746"/>
            <a:ext cx="14877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2">
                    <a:lumMod val="75000"/>
                  </a:schemeClr>
                </a:solidFill>
                <a:effectLst/>
              </a:rPr>
              <a:t>Feather</a:t>
            </a:r>
          </a:p>
        </p:txBody>
      </p:sp>
      <p:sp>
        <p:nvSpPr>
          <p:cNvPr id="15" name="TextBox 14">
            <a:extLst>
              <a:ext uri="{FF2B5EF4-FFF2-40B4-BE49-F238E27FC236}">
                <a16:creationId xmlns:a16="http://schemas.microsoft.com/office/drawing/2014/main" id="{F868ED5A-D8D2-49A7-B57B-BA8091F154EC}"/>
              </a:ext>
            </a:extLst>
          </p:cNvPr>
          <p:cNvSpPr txBox="1"/>
          <p:nvPr/>
        </p:nvSpPr>
        <p:spPr>
          <a:xfrm>
            <a:off x="260656" y="2254472"/>
            <a:ext cx="1533072" cy="3970318"/>
          </a:xfrm>
          <a:prstGeom prst="rect">
            <a:avLst/>
          </a:prstGeom>
          <a:noFill/>
        </p:spPr>
        <p:txBody>
          <a:bodyPr wrap="square">
            <a:spAutoFit/>
          </a:bodyPr>
          <a:lstStyle/>
          <a:p>
            <a:r>
              <a:rPr lang="en-US" sz="1200" i="0" dirty="0">
                <a:solidFill>
                  <a:srgbClr val="424242"/>
                </a:solidFill>
                <a:effectLst/>
                <a:latin typeface="Arial Narrow" panose="020B0606020202030204" pitchFamily="34" charset="0"/>
              </a:rPr>
              <a:t>The </a:t>
            </a:r>
            <a:r>
              <a:rPr lang="en-US" sz="1200" b="1" i="0" dirty="0">
                <a:solidFill>
                  <a:srgbClr val="424242"/>
                </a:solidFill>
                <a:effectLst/>
                <a:latin typeface="Arial Narrow" panose="020B0606020202030204" pitchFamily="34" charset="0"/>
              </a:rPr>
              <a:t>Egyptian </a:t>
            </a:r>
            <a:r>
              <a:rPr lang="en-US" sz="1200" b="1" i="1" dirty="0">
                <a:solidFill>
                  <a:srgbClr val="424242"/>
                </a:solidFill>
                <a:effectLst/>
                <a:latin typeface="Arial Narrow" panose="020B0606020202030204" pitchFamily="34" charset="0"/>
              </a:rPr>
              <a:t>Book of the Dead</a:t>
            </a:r>
            <a:r>
              <a:rPr lang="en-US" sz="1200" i="0" dirty="0">
                <a:solidFill>
                  <a:srgbClr val="424242"/>
                </a:solidFill>
                <a:effectLst/>
                <a:latin typeface="Arial Narrow" panose="020B0606020202030204" pitchFamily="34" charset="0"/>
              </a:rPr>
              <a:t> presents Maat as the “goddess of unalterable laws” depicted in female form with her signature feather (Budge [1960] 1990, 185). </a:t>
            </a:r>
          </a:p>
          <a:p>
            <a:endParaRPr lang="en-US" sz="1200" dirty="0">
              <a:solidFill>
                <a:srgbClr val="424242"/>
              </a:solidFill>
              <a:latin typeface="Arial Narrow" panose="020B0606020202030204" pitchFamily="34" charset="0"/>
            </a:endParaRPr>
          </a:p>
          <a:p>
            <a:r>
              <a:rPr lang="en-US" sz="1200" i="0" dirty="0">
                <a:solidFill>
                  <a:srgbClr val="424242"/>
                </a:solidFill>
                <a:effectLst/>
                <a:latin typeface="Arial Narrow" panose="020B0606020202030204" pitchFamily="34" charset="0"/>
              </a:rPr>
              <a:t>Egyptian funerary art depicts </a:t>
            </a:r>
            <a:r>
              <a:rPr lang="en-US" sz="1200" b="1" i="0" u="sng" dirty="0">
                <a:solidFill>
                  <a:srgbClr val="424242"/>
                </a:solidFill>
                <a:effectLst/>
                <a:latin typeface="Arial Narrow" panose="020B0606020202030204" pitchFamily="34" charset="0"/>
              </a:rPr>
              <a:t>the heart of an individual being weighed against the feather of Maat</a:t>
            </a:r>
            <a:r>
              <a:rPr lang="en-US" sz="1200" i="0" dirty="0">
                <a:solidFill>
                  <a:srgbClr val="424242"/>
                </a:solidFill>
                <a:effectLst/>
                <a:latin typeface="Arial Narrow" panose="020B0606020202030204" pitchFamily="34" charset="0"/>
              </a:rPr>
              <a:t>—a role later delegated to Isis—as the measure of one’s participation in a harmonious order, determining if one passes to the world beyond.</a:t>
            </a:r>
            <a:endParaRPr lang="en-US" sz="1200" dirty="0">
              <a:latin typeface="Arial Narrow" panose="020B0606020202030204" pitchFamily="34" charset="0"/>
            </a:endParaRPr>
          </a:p>
        </p:txBody>
      </p:sp>
      <p:sp>
        <p:nvSpPr>
          <p:cNvPr id="18" name="Rectangle 17">
            <a:extLst>
              <a:ext uri="{FF2B5EF4-FFF2-40B4-BE49-F238E27FC236}">
                <a16:creationId xmlns:a16="http://schemas.microsoft.com/office/drawing/2014/main" id="{8FD9D1AE-3BA1-404B-AFFB-4F5D40AED824}"/>
              </a:ext>
            </a:extLst>
          </p:cNvPr>
          <p:cNvSpPr/>
          <p:nvPr/>
        </p:nvSpPr>
        <p:spPr>
          <a:xfrm>
            <a:off x="4139753" y="6048843"/>
            <a:ext cx="1356461"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2">
                    <a:lumMod val="75000"/>
                  </a:schemeClr>
                </a:solidFill>
                <a:effectLst/>
              </a:rPr>
              <a:t>Anubis</a:t>
            </a:r>
          </a:p>
        </p:txBody>
      </p:sp>
      <p:cxnSp>
        <p:nvCxnSpPr>
          <p:cNvPr id="19" name="Straight Arrow Connector 18">
            <a:extLst>
              <a:ext uri="{FF2B5EF4-FFF2-40B4-BE49-F238E27FC236}">
                <a16:creationId xmlns:a16="http://schemas.microsoft.com/office/drawing/2014/main" id="{FF60DC9E-C84C-4C33-984F-C3E45647BD26}"/>
              </a:ext>
            </a:extLst>
          </p:cNvPr>
          <p:cNvCxnSpPr>
            <a:cxnSpLocks/>
          </p:cNvCxnSpPr>
          <p:nvPr/>
        </p:nvCxnSpPr>
        <p:spPr>
          <a:xfrm flipH="1" flipV="1">
            <a:off x="4438747" y="4239632"/>
            <a:ext cx="270069" cy="1985158"/>
          </a:xfrm>
          <a:prstGeom prst="straightConnector1">
            <a:avLst/>
          </a:prstGeom>
          <a:ln w="19050" cmpd="thickThin">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8624CD7-CB79-4E84-ABD6-A14B038355F7}"/>
              </a:ext>
            </a:extLst>
          </p:cNvPr>
          <p:cNvPicPr>
            <a:picLocks noChangeAspect="1"/>
          </p:cNvPicPr>
          <p:nvPr/>
        </p:nvPicPr>
        <p:blipFill>
          <a:blip r:embed="rId5"/>
          <a:stretch>
            <a:fillRect/>
          </a:stretch>
        </p:blipFill>
        <p:spPr>
          <a:xfrm>
            <a:off x="7251355" y="2216555"/>
            <a:ext cx="1161124" cy="383171"/>
          </a:xfrm>
          <a:prstGeom prst="rect">
            <a:avLst/>
          </a:prstGeom>
        </p:spPr>
      </p:pic>
      <p:sp>
        <p:nvSpPr>
          <p:cNvPr id="22" name="Oval 21">
            <a:extLst>
              <a:ext uri="{FF2B5EF4-FFF2-40B4-BE49-F238E27FC236}">
                <a16:creationId xmlns:a16="http://schemas.microsoft.com/office/drawing/2014/main" id="{C4DF8846-ADF6-47F2-A126-F0E2A8A3AEE0}"/>
              </a:ext>
            </a:extLst>
          </p:cNvPr>
          <p:cNvSpPr/>
          <p:nvPr/>
        </p:nvSpPr>
        <p:spPr>
          <a:xfrm>
            <a:off x="3005062" y="4775934"/>
            <a:ext cx="497118" cy="58477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85EFE8C-2C10-48ED-9B6E-6D106A76D960}"/>
              </a:ext>
            </a:extLst>
          </p:cNvPr>
          <p:cNvSpPr/>
          <p:nvPr/>
        </p:nvSpPr>
        <p:spPr>
          <a:xfrm>
            <a:off x="6434992" y="4789618"/>
            <a:ext cx="497118" cy="58477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1434E66-218A-44D1-8A0D-C2756036469B}"/>
              </a:ext>
            </a:extLst>
          </p:cNvPr>
          <p:cNvPicPr>
            <a:picLocks noChangeAspect="1"/>
          </p:cNvPicPr>
          <p:nvPr/>
        </p:nvPicPr>
        <p:blipFill>
          <a:blip r:embed="rId6"/>
          <a:stretch>
            <a:fillRect/>
          </a:stretch>
        </p:blipFill>
        <p:spPr>
          <a:xfrm flipH="1">
            <a:off x="7420360" y="5538794"/>
            <a:ext cx="1161123" cy="1125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DC277CC6-BC24-475F-8B70-5C3EBA940845}"/>
              </a:ext>
            </a:extLst>
          </p:cNvPr>
          <p:cNvPicPr>
            <a:picLocks noChangeAspect="1"/>
          </p:cNvPicPr>
          <p:nvPr/>
        </p:nvPicPr>
        <p:blipFill>
          <a:blip r:embed="rId7"/>
          <a:stretch>
            <a:fillRect/>
          </a:stretch>
        </p:blipFill>
        <p:spPr>
          <a:xfrm>
            <a:off x="1842663" y="5522396"/>
            <a:ext cx="1071562" cy="10715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 name="Rectangle 31">
            <a:extLst>
              <a:ext uri="{FF2B5EF4-FFF2-40B4-BE49-F238E27FC236}">
                <a16:creationId xmlns:a16="http://schemas.microsoft.com/office/drawing/2014/main" id="{19D1E3D5-73A3-4F1E-B254-125EDB1ED258}"/>
              </a:ext>
            </a:extLst>
          </p:cNvPr>
          <p:cNvSpPr/>
          <p:nvPr/>
        </p:nvSpPr>
        <p:spPr>
          <a:xfrm>
            <a:off x="5150354" y="5626595"/>
            <a:ext cx="1436612"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err="1">
                <a:ln/>
                <a:solidFill>
                  <a:schemeClr val="accent2">
                    <a:lumMod val="75000"/>
                  </a:schemeClr>
                </a:solidFill>
                <a:effectLst/>
              </a:rPr>
              <a:t>Amenit</a:t>
            </a:r>
            <a:endParaRPr lang="en-US" sz="3200" b="1" cap="none" spc="0" dirty="0">
              <a:ln/>
              <a:solidFill>
                <a:schemeClr val="accent2">
                  <a:lumMod val="75000"/>
                </a:schemeClr>
              </a:solidFill>
              <a:effectLst/>
            </a:endParaRPr>
          </a:p>
        </p:txBody>
      </p:sp>
      <p:cxnSp>
        <p:nvCxnSpPr>
          <p:cNvPr id="10" name="Straight Arrow Connector 9">
            <a:extLst>
              <a:ext uri="{FF2B5EF4-FFF2-40B4-BE49-F238E27FC236}">
                <a16:creationId xmlns:a16="http://schemas.microsoft.com/office/drawing/2014/main" id="{2AA85691-399A-4FB8-BDCD-C3EFF3C36B0D}"/>
              </a:ext>
            </a:extLst>
          </p:cNvPr>
          <p:cNvCxnSpPr>
            <a:cxnSpLocks/>
          </p:cNvCxnSpPr>
          <p:nvPr/>
        </p:nvCxnSpPr>
        <p:spPr>
          <a:xfrm flipH="1" flipV="1">
            <a:off x="6657805" y="5237019"/>
            <a:ext cx="1009369" cy="535384"/>
          </a:xfrm>
          <a:prstGeom prst="straightConnector1">
            <a:avLst/>
          </a:prstGeom>
          <a:ln w="19050" cmpd="thickThi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E8D7435-BA03-47D1-92D0-CF94A7D4A7A9}"/>
              </a:ext>
            </a:extLst>
          </p:cNvPr>
          <p:cNvCxnSpPr>
            <a:cxnSpLocks/>
          </p:cNvCxnSpPr>
          <p:nvPr/>
        </p:nvCxnSpPr>
        <p:spPr>
          <a:xfrm flipV="1">
            <a:off x="2604830" y="5082007"/>
            <a:ext cx="674537" cy="676711"/>
          </a:xfrm>
          <a:prstGeom prst="straightConnector1">
            <a:avLst/>
          </a:prstGeom>
          <a:ln w="19050" cmpd="thickThi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5684F-C36D-4D94-91C5-C990F3A34CAA}"/>
              </a:ext>
            </a:extLst>
          </p:cNvPr>
          <p:cNvCxnSpPr>
            <a:cxnSpLocks/>
          </p:cNvCxnSpPr>
          <p:nvPr/>
        </p:nvCxnSpPr>
        <p:spPr>
          <a:xfrm flipH="1" flipV="1">
            <a:off x="5648618" y="4614930"/>
            <a:ext cx="94878" cy="1188234"/>
          </a:xfrm>
          <a:prstGeom prst="straightConnector1">
            <a:avLst/>
          </a:prstGeom>
          <a:ln w="19050" cmpd="thickThi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22761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1448</TotalTime>
  <Words>2569</Words>
  <Application>Microsoft Office PowerPoint</Application>
  <PresentationFormat>On-screen Show (4:3)</PresentationFormat>
  <Paragraphs>192</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Arial Narrow</vt:lpstr>
      <vt:lpstr>Bookman Old Style</vt:lpstr>
      <vt:lpstr>Calibri</vt:lpstr>
      <vt:lpstr>Calibri Light</vt:lpstr>
      <vt:lpstr>Noto Sans</vt:lpstr>
      <vt:lpstr>Roboto</vt:lpstr>
      <vt:lpstr>Tahoma</vt:lpstr>
      <vt:lpstr>Trebuchet MS</vt:lpstr>
      <vt:lpstr>Office Theme</vt:lpstr>
      <vt:lpstr>Weighed In The Balance</vt:lpstr>
      <vt:lpstr>Studying The Old Testament Builds Our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more we study, learn and understand about our God, the more we should desire to obey His Will to receive freedom from the debt and bondage of sin.  God will protect us if we obey or defeat us if we resist His Will just as in this Old Testament example.  There is no time like the present to start obeying today!  There is still in the 21st Century no other god than the one revealed in these accounts!  The creator of the universe is all powerful!  He has given us instructions to follow in this life to prepare us for the afterlife.  Pharaoh always had a choice – he chose incorrectly!  If you have hardened your heart, it may not be too late for you to change as it was for Pharaoh!  Hear, Believe, Repent, Confess and be Baptized into the water behind me for remission of sins.  If you have turned away, come back to serve this true God of Heaven.  Come if you are subject to the Lord’s open invitation now as we 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Weighed In The Balance</dc:title>
  <dc:creator>Rhonda Mays</dc:creator>
  <cp:lastModifiedBy>Rhonda Mays</cp:lastModifiedBy>
  <cp:revision>75</cp:revision>
  <cp:lastPrinted>2021-06-09T17:44:43Z</cp:lastPrinted>
  <dcterms:created xsi:type="dcterms:W3CDTF">2021-06-06T17:27:36Z</dcterms:created>
  <dcterms:modified xsi:type="dcterms:W3CDTF">2021-06-11T19:58:46Z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9c670a2-76bd-45b8-a1ad-7d86539e2da6_Enabled">
    <vt:lpwstr>true</vt:lpwstr>
  </property>
  <property fmtid="{D5CDD505-2E9C-101B-9397-08002B2CF9AE}" pid="3" name="MSIP_Label_a9c670a2-76bd-45b8-a1ad-7d86539e2da6_SetDate">
    <vt:lpwstr>2021-06-09T17:44:51Z</vt:lpwstr>
  </property>
  <property fmtid="{D5CDD505-2E9C-101B-9397-08002B2CF9AE}" pid="4" name="MSIP_Label_a9c670a2-76bd-45b8-a1ad-7d86539e2da6_Method">
    <vt:lpwstr>Standard</vt:lpwstr>
  </property>
  <property fmtid="{D5CDD505-2E9C-101B-9397-08002B2CF9AE}" pid="5" name="MSIP_Label_a9c670a2-76bd-45b8-a1ad-7d86539e2da6_Name">
    <vt:lpwstr>Internal Use</vt:lpwstr>
  </property>
  <property fmtid="{D5CDD505-2E9C-101B-9397-08002B2CF9AE}" pid="6" name="MSIP_Label_a9c670a2-76bd-45b8-a1ad-7d86539e2da6_SiteId">
    <vt:lpwstr>6d29c521-eb8c-455d-a24d-ee49bacc47d8</vt:lpwstr>
  </property>
  <property fmtid="{D5CDD505-2E9C-101B-9397-08002B2CF9AE}" pid="7" name="MSIP_Label_a9c670a2-76bd-45b8-a1ad-7d86539e2da6_ActionId">
    <vt:lpwstr>d74b9536-3bc3-4993-ba7b-41639ce16219</vt:lpwstr>
  </property>
  <property fmtid="{D5CDD505-2E9C-101B-9397-08002B2CF9AE}" pid="8" name="MSIP_Label_a9c670a2-76bd-45b8-a1ad-7d86539e2da6_ContentBits">
    <vt:lpwstr>1</vt:lpwstr>
  </property>
</Properties>
</file>