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09" r:id="rId2"/>
    <p:sldId id="293" r:id="rId3"/>
    <p:sldId id="319" r:id="rId4"/>
    <p:sldId id="310" r:id="rId5"/>
    <p:sldId id="320" r:id="rId6"/>
    <p:sldId id="321" r:id="rId7"/>
    <p:sldId id="322" r:id="rId8"/>
    <p:sldId id="323" r:id="rId9"/>
    <p:sldId id="32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8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11/18/2018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11/18/2018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693866"/>
          </a:xfrm>
          <a:prstGeom prst="rect">
            <a:avLst/>
          </a:prstGeom>
          <a:noFill/>
        </p:spPr>
        <p:txBody>
          <a:bodyPr wrap="square" rtlCol="0">
            <a:spAutoFit/>
          </a:bodyPr>
          <a:lstStyle/>
          <a:p>
            <a:pPr algn="just"/>
            <a:r>
              <a:rPr lang="en-US" sz="2600" b="1" dirty="0"/>
              <a:t>Matt 17:24-27 </a:t>
            </a:r>
            <a:r>
              <a:rPr lang="en-US" sz="2600" dirty="0"/>
              <a:t>When they had come to Capernaum, those who received the temple tax came to Peter and said, "Does your Teacher not pay the temple tax?" 25 He said, "Yes.“ And when he had come into the house, Jesus anticipated him, saying, "What do you think, Simon? From whom do the kings of the earth take customs or taxes, from their sons or from strangers?" 26 Peter said to Him, "From strangers.“ Jesus said to him, "Then the sons are free.  27 Nevertheless, lest we offend them, go to the sea, cast in a hook, and take the fish that comes up first. And when you have opened its mouth, you will find a piece of money; take that and give it to them for Me and you." 		NKJV</a:t>
            </a:r>
          </a:p>
        </p:txBody>
      </p:sp>
    </p:spTree>
    <p:extLst>
      <p:ext uri="{BB962C8B-B14F-4D97-AF65-F5344CB8AC3E}">
        <p14:creationId xmlns:p14="http://schemas.microsoft.com/office/powerpoint/2010/main" val="142775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1 Peter 2:13-17</a:t>
            </a:r>
            <a:br>
              <a:rPr lang="en-US" b="1" dirty="0"/>
            </a:br>
            <a:br>
              <a:rPr lang="en-US" b="1" dirty="0"/>
            </a:br>
            <a:r>
              <a:rPr lang="en-US" sz="4000" b="1" dirty="0"/>
              <a:t>Submission to Government</a:t>
            </a:r>
            <a:br>
              <a:rPr lang="en-US"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BA52-7463-4D5B-91D8-E7D48A5715D2}"/>
              </a:ext>
            </a:extLst>
          </p:cNvPr>
          <p:cNvSpPr>
            <a:spLocks noGrp="1"/>
          </p:cNvSpPr>
          <p:nvPr>
            <p:ph type="title"/>
          </p:nvPr>
        </p:nvSpPr>
        <p:spPr/>
        <p:txBody>
          <a:bodyPr/>
          <a:lstStyle/>
          <a:p>
            <a:r>
              <a:rPr lang="en-US" dirty="0"/>
              <a:t>Points to Consider</a:t>
            </a:r>
          </a:p>
        </p:txBody>
      </p:sp>
      <p:sp>
        <p:nvSpPr>
          <p:cNvPr id="3" name="Content Placeholder 2">
            <a:extLst>
              <a:ext uri="{FF2B5EF4-FFF2-40B4-BE49-F238E27FC236}">
                <a16:creationId xmlns:a16="http://schemas.microsoft.com/office/drawing/2014/main" id="{336CE945-273C-483A-873E-A29E59AE7410}"/>
              </a:ext>
            </a:extLst>
          </p:cNvPr>
          <p:cNvSpPr>
            <a:spLocks noGrp="1"/>
          </p:cNvSpPr>
          <p:nvPr>
            <p:ph idx="1"/>
          </p:nvPr>
        </p:nvSpPr>
        <p:spPr/>
        <p:txBody>
          <a:bodyPr/>
          <a:lstStyle/>
          <a:p>
            <a:pPr lvl="0"/>
            <a:r>
              <a:rPr lang="en-US" dirty="0"/>
              <a:t>Submitting to Government should produce peace and order</a:t>
            </a:r>
          </a:p>
          <a:p>
            <a:pPr lvl="0"/>
            <a:r>
              <a:rPr lang="en-US" dirty="0"/>
              <a:t>Sometimes it doesn’t</a:t>
            </a:r>
          </a:p>
          <a:p>
            <a:pPr lvl="0"/>
            <a:r>
              <a:rPr lang="en-US" dirty="0"/>
              <a:t>What should Christians do?</a:t>
            </a:r>
          </a:p>
          <a:p>
            <a:pPr lvl="0"/>
            <a:endParaRPr lang="en-US" dirty="0"/>
          </a:p>
          <a:p>
            <a:endParaRPr lang="en-US" dirty="0"/>
          </a:p>
        </p:txBody>
      </p:sp>
    </p:spTree>
    <p:extLst>
      <p:ext uri="{BB962C8B-B14F-4D97-AF65-F5344CB8AC3E}">
        <p14:creationId xmlns:p14="http://schemas.microsoft.com/office/powerpoint/2010/main" val="240757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Peace and Order</a:t>
            </a:r>
          </a:p>
        </p:txBody>
      </p:sp>
      <p:sp>
        <p:nvSpPr>
          <p:cNvPr id="3" name="Content Placeholder 2"/>
          <p:cNvSpPr>
            <a:spLocks noGrp="1"/>
          </p:cNvSpPr>
          <p:nvPr>
            <p:ph idx="1"/>
          </p:nvPr>
        </p:nvSpPr>
        <p:spPr>
          <a:xfrm>
            <a:off x="609600" y="1600200"/>
            <a:ext cx="7772400" cy="4708525"/>
          </a:xfrm>
        </p:spPr>
        <p:txBody>
          <a:bodyPr/>
          <a:lstStyle/>
          <a:p>
            <a:r>
              <a:rPr lang="en-US" sz="2800" dirty="0"/>
              <a:t>Governments are set up to </a:t>
            </a:r>
            <a:r>
              <a:rPr lang="en-US" sz="2800" b="1" u="sng" dirty="0"/>
              <a:t>punish</a:t>
            </a:r>
            <a:r>
              <a:rPr lang="en-US" sz="2800" dirty="0"/>
              <a:t> evildoers and </a:t>
            </a:r>
            <a:r>
              <a:rPr lang="en-US" sz="2800" b="1" u="sng" dirty="0"/>
              <a:t>protect</a:t>
            </a:r>
            <a:r>
              <a:rPr lang="en-US" sz="2800" dirty="0"/>
              <a:t> the innocent.</a:t>
            </a:r>
          </a:p>
          <a:p>
            <a:r>
              <a:rPr lang="en-US" sz="2800" dirty="0"/>
              <a:t>God’s plan is for Christians to live a life so pure that their enemies’ claims will </a:t>
            </a:r>
            <a:r>
              <a:rPr lang="en-US" sz="2800" b="1" u="sng" dirty="0"/>
              <a:t>not </a:t>
            </a:r>
            <a:r>
              <a:rPr lang="en-US" sz="2800" dirty="0"/>
              <a:t>be believed by others.</a:t>
            </a:r>
          </a:p>
          <a:p>
            <a:r>
              <a:rPr lang="en-US" sz="2800" dirty="0"/>
              <a:t>We can willfully submit to government because we are the </a:t>
            </a:r>
            <a:r>
              <a:rPr lang="en-US" sz="2800" b="1" u="sng" dirty="0"/>
              <a:t>freest</a:t>
            </a:r>
            <a:r>
              <a:rPr lang="en-US" sz="2800" dirty="0"/>
              <a:t> people in all the earth.</a:t>
            </a:r>
          </a:p>
          <a:p>
            <a:r>
              <a:rPr lang="en-US" sz="2800" dirty="0"/>
              <a:t>Jesus has freed us, so we are </a:t>
            </a:r>
            <a:r>
              <a:rPr lang="en-US" sz="2800" b="1" u="sng" dirty="0"/>
              <a:t>truly</a:t>
            </a:r>
            <a:r>
              <a:rPr lang="en-US" sz="2800" dirty="0"/>
              <a:t> free!</a:t>
            </a:r>
          </a:p>
          <a:p>
            <a:endParaRPr lang="en-US" dirty="0"/>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Peace and Order</a:t>
            </a:r>
          </a:p>
        </p:txBody>
      </p:sp>
      <p:sp>
        <p:nvSpPr>
          <p:cNvPr id="3" name="Content Placeholder 2"/>
          <p:cNvSpPr>
            <a:spLocks noGrp="1"/>
          </p:cNvSpPr>
          <p:nvPr>
            <p:ph idx="1"/>
          </p:nvPr>
        </p:nvSpPr>
        <p:spPr>
          <a:xfrm>
            <a:off x="609600" y="1600200"/>
            <a:ext cx="7772400" cy="4708525"/>
          </a:xfrm>
        </p:spPr>
        <p:txBody>
          <a:bodyPr/>
          <a:lstStyle/>
          <a:p>
            <a:r>
              <a:rPr lang="en-US" sz="2800" dirty="0"/>
              <a:t>Jesus said we should give to Caesar the things that </a:t>
            </a:r>
            <a:r>
              <a:rPr lang="en-US" sz="2800" b="1" u="sng" dirty="0"/>
              <a:t>belong</a:t>
            </a:r>
            <a:r>
              <a:rPr lang="en-US" sz="2800" dirty="0"/>
              <a:t> to Him and give to God the things that belong to Him.</a:t>
            </a:r>
          </a:p>
          <a:p>
            <a:r>
              <a:rPr lang="en-US" sz="2800" dirty="0"/>
              <a:t>When the Pharisees, who originally planned on trapping Him, heard what Jesus said, they </a:t>
            </a:r>
            <a:r>
              <a:rPr lang="en-US" sz="2800" b="1" u="sng" dirty="0"/>
              <a:t>marveled</a:t>
            </a:r>
            <a:r>
              <a:rPr lang="en-US" sz="2800" dirty="0"/>
              <a:t> and left Him alone.</a:t>
            </a:r>
          </a:p>
          <a:p>
            <a:r>
              <a:rPr lang="en-US" sz="2800" dirty="0"/>
              <a:t>In verses 1 and 5 we are told to be </a:t>
            </a:r>
            <a:r>
              <a:rPr lang="en-US" sz="2800" b="1" u="sng" dirty="0"/>
              <a:t>subject</a:t>
            </a:r>
            <a:r>
              <a:rPr lang="en-US" sz="2800" dirty="0"/>
              <a:t> to government </a:t>
            </a:r>
            <a:r>
              <a:rPr lang="en-US" sz="2800" b="1" u="sng" dirty="0"/>
              <a:t>authorities</a:t>
            </a:r>
            <a:r>
              <a:rPr lang="en-US" sz="2800" dirty="0"/>
              <a:t>.</a:t>
            </a:r>
          </a:p>
          <a:p>
            <a:r>
              <a:rPr lang="en-US" sz="2800" dirty="0"/>
              <a:t>We owe the government taxes, customs, fear, and </a:t>
            </a:r>
            <a:r>
              <a:rPr lang="en-US" sz="2800" b="1" u="sng" dirty="0"/>
              <a:t>honor</a:t>
            </a:r>
            <a:r>
              <a:rPr lang="en-US" sz="2800" dirty="0"/>
              <a:t>.</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86437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Peace and Order</a:t>
            </a:r>
          </a:p>
        </p:txBody>
      </p:sp>
      <p:sp>
        <p:nvSpPr>
          <p:cNvPr id="3" name="Content Placeholder 2"/>
          <p:cNvSpPr>
            <a:spLocks noGrp="1"/>
          </p:cNvSpPr>
          <p:nvPr>
            <p:ph idx="1"/>
          </p:nvPr>
        </p:nvSpPr>
        <p:spPr>
          <a:xfrm>
            <a:off x="609600" y="1600200"/>
            <a:ext cx="7772400" cy="4708525"/>
          </a:xfrm>
        </p:spPr>
        <p:txBody>
          <a:bodyPr/>
          <a:lstStyle/>
          <a:p>
            <a:r>
              <a:rPr lang="en-US" sz="2800" dirty="0"/>
              <a:t>We are to </a:t>
            </a:r>
            <a:r>
              <a:rPr lang="en-US" sz="2800" b="1" u="sng" dirty="0"/>
              <a:t>pray</a:t>
            </a:r>
            <a:r>
              <a:rPr lang="en-US" sz="2800" dirty="0"/>
              <a:t> for our government officials.  </a:t>
            </a:r>
          </a:p>
          <a:p>
            <a:r>
              <a:rPr lang="en-US" sz="2800" dirty="0"/>
              <a:t>We should pray that our government officials make decisions that allow us to lead a </a:t>
            </a:r>
            <a:r>
              <a:rPr lang="en-US" sz="2800" b="1" u="sng" dirty="0"/>
              <a:t>quiet</a:t>
            </a:r>
            <a:r>
              <a:rPr lang="en-US" sz="2800" dirty="0"/>
              <a:t> and peaceable life in godliness and reverence.</a:t>
            </a:r>
          </a:p>
          <a:p>
            <a:r>
              <a:rPr lang="en-US" sz="2800" dirty="0"/>
              <a:t>Our true love and </a:t>
            </a:r>
            <a:r>
              <a:rPr lang="en-US" sz="2800" b="1" u="sng" dirty="0"/>
              <a:t>allegiance</a:t>
            </a:r>
            <a:r>
              <a:rPr lang="en-US" sz="2800" dirty="0"/>
              <a:t> belong to God.</a:t>
            </a:r>
          </a:p>
          <a:p>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6702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Sometimes it Doesn’t </a:t>
            </a:r>
          </a:p>
        </p:txBody>
      </p:sp>
      <p:sp>
        <p:nvSpPr>
          <p:cNvPr id="3" name="Content Placeholder 2"/>
          <p:cNvSpPr>
            <a:spLocks noGrp="1"/>
          </p:cNvSpPr>
          <p:nvPr>
            <p:ph idx="1"/>
          </p:nvPr>
        </p:nvSpPr>
        <p:spPr>
          <a:xfrm>
            <a:off x="609600" y="1600200"/>
            <a:ext cx="7772400" cy="4708525"/>
          </a:xfrm>
        </p:spPr>
        <p:txBody>
          <a:bodyPr/>
          <a:lstStyle/>
          <a:p>
            <a:r>
              <a:rPr lang="en-US" dirty="0"/>
              <a:t>It is common for someone who hates you to </a:t>
            </a:r>
            <a:r>
              <a:rPr lang="en-US" b="1" u="sng" dirty="0"/>
              <a:t>falsely</a:t>
            </a:r>
            <a:r>
              <a:rPr lang="en-US" dirty="0"/>
              <a:t> accuse you to people in authority.</a:t>
            </a:r>
          </a:p>
          <a:p>
            <a:r>
              <a:rPr lang="en-US" dirty="0"/>
              <a:t>Over time, governments get big and </a:t>
            </a:r>
            <a:r>
              <a:rPr lang="en-US" b="1" u="sng" dirty="0"/>
              <a:t>oppressive</a:t>
            </a:r>
            <a:r>
              <a:rPr lang="en-US" dirty="0"/>
              <a:t>.</a:t>
            </a:r>
          </a:p>
          <a:p>
            <a:r>
              <a:rPr lang="en-US" dirty="0"/>
              <a:t>Persecution against Christians has historically been led by </a:t>
            </a:r>
            <a:r>
              <a:rPr lang="en-US" b="1" u="sng" dirty="0"/>
              <a:t>governments</a:t>
            </a:r>
            <a:r>
              <a:rPr lang="en-US" dirty="0"/>
              <a:t>.</a:t>
            </a:r>
          </a:p>
          <a:p>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40210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What Should Christians Do?</a:t>
            </a:r>
          </a:p>
        </p:txBody>
      </p:sp>
      <p:sp>
        <p:nvSpPr>
          <p:cNvPr id="3" name="Content Placeholder 2"/>
          <p:cNvSpPr>
            <a:spLocks noGrp="1"/>
          </p:cNvSpPr>
          <p:nvPr>
            <p:ph idx="1"/>
          </p:nvPr>
        </p:nvSpPr>
        <p:spPr>
          <a:xfrm>
            <a:off x="609600" y="1600200"/>
            <a:ext cx="7772400" cy="4708525"/>
          </a:xfrm>
        </p:spPr>
        <p:txBody>
          <a:bodyPr/>
          <a:lstStyle/>
          <a:p>
            <a:r>
              <a:rPr lang="en-US" dirty="0"/>
              <a:t>When a law is in opposition to God’s law, we are </a:t>
            </a:r>
            <a:r>
              <a:rPr lang="en-US" b="1" u="sng" dirty="0"/>
              <a:t>obligated</a:t>
            </a:r>
            <a:r>
              <a:rPr lang="en-US" dirty="0"/>
              <a:t> to disobey the government.</a:t>
            </a:r>
          </a:p>
          <a:p>
            <a:r>
              <a:rPr lang="en-US" dirty="0"/>
              <a:t>When we disobey the government, we must be willing to accept the </a:t>
            </a:r>
            <a:r>
              <a:rPr lang="en-US" b="1" u="sng" dirty="0"/>
              <a:t>consequences</a:t>
            </a:r>
            <a:r>
              <a:rPr lang="en-US" dirty="0"/>
              <a:t>.</a:t>
            </a:r>
          </a:p>
          <a:p>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166082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What Should Christians Do?</a:t>
            </a:r>
          </a:p>
        </p:txBody>
      </p:sp>
      <p:sp>
        <p:nvSpPr>
          <p:cNvPr id="3" name="Content Placeholder 2"/>
          <p:cNvSpPr>
            <a:spLocks noGrp="1"/>
          </p:cNvSpPr>
          <p:nvPr>
            <p:ph idx="1"/>
          </p:nvPr>
        </p:nvSpPr>
        <p:spPr>
          <a:xfrm>
            <a:off x="609600" y="1600200"/>
            <a:ext cx="7772400" cy="4708525"/>
          </a:xfrm>
        </p:spPr>
        <p:txBody>
          <a:bodyPr/>
          <a:lstStyle/>
          <a:p>
            <a:r>
              <a:rPr lang="en-US" dirty="0"/>
              <a:t>We can </a:t>
            </a:r>
            <a:r>
              <a:rPr lang="en-US" b="1" u="sng" dirty="0"/>
              <a:t>petition</a:t>
            </a:r>
            <a:r>
              <a:rPr lang="en-US" dirty="0"/>
              <a:t> the government for a change in policy.</a:t>
            </a:r>
          </a:p>
          <a:p>
            <a:r>
              <a:rPr lang="en-US" dirty="0"/>
              <a:t>We can </a:t>
            </a:r>
            <a:r>
              <a:rPr lang="en-US" b="1" u="sng" dirty="0"/>
              <a:t>vote</a:t>
            </a:r>
            <a:r>
              <a:rPr lang="en-US" dirty="0"/>
              <a:t>.</a:t>
            </a:r>
          </a:p>
          <a:p>
            <a:r>
              <a:rPr lang="en-US" dirty="0"/>
              <a:t>You might just have to keep making bricks.</a:t>
            </a:r>
          </a:p>
          <a:p>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74356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212722</TotalTime>
  <Words>475</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1 Peter 2:13-17  Submission to Government </vt:lpstr>
      <vt:lpstr>Points to Consider</vt:lpstr>
      <vt:lpstr>Peace and Order</vt:lpstr>
      <vt:lpstr>Peace and Order</vt:lpstr>
      <vt:lpstr>Peace and Order</vt:lpstr>
      <vt:lpstr>Sometimes it Doesn’t </vt:lpstr>
      <vt:lpstr>What Should Christians Do?</vt:lpstr>
      <vt:lpstr>What Should Christians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178</cp:revision>
  <cp:lastPrinted>2018-11-18T21:09:13Z</cp:lastPrinted>
  <dcterms:created xsi:type="dcterms:W3CDTF">2017-01-05T18:31:03Z</dcterms:created>
  <dcterms:modified xsi:type="dcterms:W3CDTF">2018-11-25T12:51:58Z</dcterms:modified>
</cp:coreProperties>
</file>