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09" r:id="rId2"/>
    <p:sldId id="317" r:id="rId3"/>
    <p:sldId id="293" r:id="rId4"/>
    <p:sldId id="295" r:id="rId5"/>
    <p:sldId id="310" r:id="rId6"/>
    <p:sldId id="318" r:id="rId7"/>
    <p:sldId id="319" r:id="rId8"/>
    <p:sldId id="320" r:id="rId9"/>
    <p:sldId id="321" r:id="rId10"/>
    <p:sldId id="322" r:id="rId11"/>
    <p:sldId id="323" r:id="rId12"/>
    <p:sldId id="324"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p:cViewPr varScale="1">
        <p:scale>
          <a:sx n="111" d="100"/>
          <a:sy n="111" d="100"/>
        </p:scale>
        <p:origin x="165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7/8/2018</a:t>
            </a:fld>
            <a:endParaRPr lang="en-US"/>
          </a:p>
        </p:txBody>
      </p:sp>
      <p:sp>
        <p:nvSpPr>
          <p:cNvPr id="4" name="Footer Placeholder 3"/>
          <p:cNvSpPr>
            <a:spLocks noGrp="1"/>
          </p:cNvSpPr>
          <p:nvPr>
            <p:ph type="ftr" sz="quarter" idx="2"/>
          </p:nvPr>
        </p:nvSpPr>
        <p:spPr>
          <a:xfrm>
            <a:off x="0" y="8829678"/>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7/8/2018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8"/>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8"/>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5262979"/>
          </a:xfrm>
          <a:prstGeom prst="rect">
            <a:avLst/>
          </a:prstGeom>
          <a:noFill/>
        </p:spPr>
        <p:txBody>
          <a:bodyPr wrap="square" rtlCol="0">
            <a:spAutoFit/>
          </a:bodyPr>
          <a:lstStyle/>
          <a:p>
            <a:r>
              <a:rPr lang="en-US" sz="2400" dirty="0"/>
              <a:t>Ps 9:1-16  I will praise You, O Lord, with my whole heart; I will tell of all Your marvelous works. 2 I will be glad and rejoice in You; I will sing praise to Your name, O Most High. 3 When my enemies turn back, They shall fall and perish at Your presence. 4 For You have maintained my right and my cause; You sat on the throne judging in righteousness. 5 You have rebuked the nations, You have destroyed the wicked; You have blotted out their name forever and ever. 6 O enemy, destructions are finished forever! And you have destroyed cities; Even their memory has perished. 7 But the Lord shall endure forever; He has prepared His throne for judgment. 8 He shall judge the world in righteousness, And He shall administer judgment for the peoples in uprightness. </a:t>
            </a:r>
          </a:p>
        </p:txBody>
      </p:sp>
    </p:spTree>
    <p:extLst>
      <p:ext uri="{BB962C8B-B14F-4D97-AF65-F5344CB8AC3E}">
        <p14:creationId xmlns:p14="http://schemas.microsoft.com/office/powerpoint/2010/main" val="142775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God’s Response</a:t>
            </a:r>
          </a:p>
        </p:txBody>
      </p:sp>
      <p:sp>
        <p:nvSpPr>
          <p:cNvPr id="3" name="Content Placeholder 2"/>
          <p:cNvSpPr>
            <a:spLocks noGrp="1"/>
          </p:cNvSpPr>
          <p:nvPr>
            <p:ph idx="1"/>
          </p:nvPr>
        </p:nvSpPr>
        <p:spPr>
          <a:xfrm>
            <a:off x="609600" y="1600200"/>
            <a:ext cx="7772400" cy="4708525"/>
          </a:xfrm>
        </p:spPr>
        <p:txBody>
          <a:bodyPr/>
          <a:lstStyle/>
          <a:p>
            <a:r>
              <a:rPr lang="en-US" sz="2800" dirty="0"/>
              <a:t>God’s first response to Isaiah’s honest evaluation of his situation was to send the seraphim to </a:t>
            </a:r>
            <a:r>
              <a:rPr lang="en-US" sz="2800" b="1" u="sng" dirty="0"/>
              <a:t>purge</a:t>
            </a:r>
            <a:r>
              <a:rPr lang="en-US" sz="2800" dirty="0"/>
              <a:t> Isaiah of his sin.</a:t>
            </a:r>
          </a:p>
          <a:p>
            <a:r>
              <a:rPr lang="en-US" sz="2800" dirty="0"/>
              <a:t>It is interesting that Isaiah did not ask for cleansing.  God cleansed Isaiah when he saw himself the way God saw him.</a:t>
            </a:r>
          </a:p>
          <a:p>
            <a:r>
              <a:rPr lang="en-US" sz="2800" dirty="0"/>
              <a:t>God’s second response was to </a:t>
            </a:r>
            <a:r>
              <a:rPr lang="en-US" sz="2800" b="1" u="sng" dirty="0"/>
              <a:t>test</a:t>
            </a:r>
            <a:r>
              <a:rPr lang="en-US" sz="2800" dirty="0"/>
              <a:t> the newly cleansed Isaiah’s willingness to volunteer for an important task.</a:t>
            </a:r>
          </a:p>
          <a:p>
            <a:endParaRPr lang="en-US" dirty="0"/>
          </a:p>
          <a:p>
            <a:endParaRPr lang="en-US" dirty="0"/>
          </a:p>
        </p:txBody>
      </p:sp>
    </p:spTree>
    <p:extLst>
      <p:ext uri="{BB962C8B-B14F-4D97-AF65-F5344CB8AC3E}">
        <p14:creationId xmlns:p14="http://schemas.microsoft.com/office/powerpoint/2010/main" val="280701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Isaiah Volunteers</a:t>
            </a:r>
          </a:p>
        </p:txBody>
      </p:sp>
      <p:sp>
        <p:nvSpPr>
          <p:cNvPr id="3" name="Content Placeholder 2"/>
          <p:cNvSpPr>
            <a:spLocks noGrp="1"/>
          </p:cNvSpPr>
          <p:nvPr>
            <p:ph idx="1"/>
          </p:nvPr>
        </p:nvSpPr>
        <p:spPr>
          <a:xfrm>
            <a:off x="609600" y="1600200"/>
            <a:ext cx="7772400" cy="4708525"/>
          </a:xfrm>
        </p:spPr>
        <p:txBody>
          <a:bodyPr/>
          <a:lstStyle/>
          <a:p>
            <a:r>
              <a:rPr lang="en-US" b="1" dirty="0"/>
              <a:t>Isa 6:8</a:t>
            </a:r>
            <a:r>
              <a:rPr lang="en-US" dirty="0"/>
              <a:t>  … </a:t>
            </a:r>
            <a:r>
              <a:rPr lang="en-US" i="1" dirty="0"/>
              <a:t>Then I said, "Here am I! Send me."</a:t>
            </a:r>
            <a:r>
              <a:rPr lang="en-US" dirty="0"/>
              <a:t> NKJV</a:t>
            </a:r>
          </a:p>
          <a:p>
            <a:r>
              <a:rPr lang="en-US" dirty="0"/>
              <a:t>Moses’ response was, “Here I am… don’t send me.”</a:t>
            </a:r>
          </a:p>
          <a:p>
            <a:r>
              <a:rPr lang="en-US" dirty="0"/>
              <a:t>Gideon’s response was “Even though you send me, I can’t go.  You have the wrong guy.”</a:t>
            </a:r>
          </a:p>
          <a:p>
            <a:endParaRPr lang="en-US" dirty="0"/>
          </a:p>
          <a:p>
            <a:endParaRPr lang="en-US" dirty="0"/>
          </a:p>
        </p:txBody>
      </p:sp>
    </p:spTree>
    <p:extLst>
      <p:ext uri="{BB962C8B-B14F-4D97-AF65-F5344CB8AC3E}">
        <p14:creationId xmlns:p14="http://schemas.microsoft.com/office/powerpoint/2010/main" val="27361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God describes the mission</a:t>
            </a:r>
          </a:p>
        </p:txBody>
      </p:sp>
      <p:sp>
        <p:nvSpPr>
          <p:cNvPr id="3" name="Content Placeholder 2"/>
          <p:cNvSpPr>
            <a:spLocks noGrp="1"/>
          </p:cNvSpPr>
          <p:nvPr>
            <p:ph idx="1"/>
          </p:nvPr>
        </p:nvSpPr>
        <p:spPr>
          <a:xfrm>
            <a:off x="609600" y="1600200"/>
            <a:ext cx="7772400" cy="4708525"/>
          </a:xfrm>
        </p:spPr>
        <p:txBody>
          <a:bodyPr/>
          <a:lstStyle/>
          <a:p>
            <a:r>
              <a:rPr lang="en-US" sz="3000" dirty="0"/>
              <a:t>Isaiah’s mission was to communicate a message of </a:t>
            </a:r>
            <a:r>
              <a:rPr lang="en-US" sz="3000" b="1" u="sng" dirty="0"/>
              <a:t>judgment</a:t>
            </a:r>
            <a:r>
              <a:rPr lang="en-US" sz="3000" dirty="0"/>
              <a:t> that the people would </a:t>
            </a:r>
            <a:r>
              <a:rPr lang="en-US" sz="3000" b="1" u="sng" dirty="0"/>
              <a:t>not</a:t>
            </a:r>
            <a:r>
              <a:rPr lang="en-US" sz="3000" dirty="0"/>
              <a:t> heed.</a:t>
            </a:r>
          </a:p>
          <a:p>
            <a:r>
              <a:rPr lang="en-US" sz="3000" b="1" dirty="0"/>
              <a:t>Practical Application: Some live in a time where God’s message is not intended to bring repentance but to solidify God’s impending judgment.  Our mission is to show people God’s holiness, our sinfulness, God’s grace, and His judgment.</a:t>
            </a:r>
            <a:endParaRPr lang="en-US" sz="3000" dirty="0"/>
          </a:p>
          <a:p>
            <a:endParaRPr lang="en-US" dirty="0"/>
          </a:p>
          <a:p>
            <a:endParaRPr lang="en-US" dirty="0"/>
          </a:p>
        </p:txBody>
      </p:sp>
    </p:spTree>
    <p:extLst>
      <p:ext uri="{BB962C8B-B14F-4D97-AF65-F5344CB8AC3E}">
        <p14:creationId xmlns:p14="http://schemas.microsoft.com/office/powerpoint/2010/main" val="60026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5632311"/>
          </a:xfrm>
          <a:prstGeom prst="rect">
            <a:avLst/>
          </a:prstGeom>
          <a:noFill/>
        </p:spPr>
        <p:txBody>
          <a:bodyPr wrap="square" rtlCol="0">
            <a:spAutoFit/>
          </a:bodyPr>
          <a:lstStyle/>
          <a:p>
            <a:r>
              <a:rPr lang="en-US" sz="2400" dirty="0"/>
              <a:t>9 The Lord also will be a refuge for the oppressed, A refuge in times of trouble. 10 And those who know Your name will put their trust in You; For You, Lord, have not forsaken those who seek You. 11 Sing praises to the Lord, who dwells in Zion! Declare His deeds among the people. 12 When He avenges blood, He remembers them; He does not forget the cry of the humble. 13 Have mercy on me, O Lord! Consider my trouble from those who hate me, You who lift me up from the gates of death, 14 That I may tell of all Your praise In the gates of the daughter of Zion. I will rejoice in Your salvation. 15 The nations have sunk down in the pit which they made ;In the net which they hid, their own foot is caught. 16 The Lord is known by the judgment He executes; The wicked is snared in the work of his own hands. NKJV</a:t>
            </a:r>
          </a:p>
        </p:txBody>
      </p:sp>
    </p:spTree>
    <p:extLst>
      <p:ext uri="{BB962C8B-B14F-4D97-AF65-F5344CB8AC3E}">
        <p14:creationId xmlns:p14="http://schemas.microsoft.com/office/powerpoint/2010/main" val="2794792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Worship</a:t>
            </a:r>
            <a:br>
              <a:rPr lang="en-US" b="1" dirty="0"/>
            </a:br>
            <a:br>
              <a:rPr lang="en-US" b="1" dirty="0"/>
            </a:br>
            <a:r>
              <a:rPr lang="en-US" sz="4000" b="1" dirty="0"/>
              <a:t>Coming in Contact with God at His Throne - Isaiah</a:t>
            </a:r>
            <a:br>
              <a:rPr lang="en-US" dirty="0"/>
            </a:b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Points to Consider</a:t>
            </a:r>
          </a:p>
        </p:txBody>
      </p:sp>
      <p:sp>
        <p:nvSpPr>
          <p:cNvPr id="3" name="Content Placeholder 2"/>
          <p:cNvSpPr>
            <a:spLocks noGrp="1"/>
          </p:cNvSpPr>
          <p:nvPr>
            <p:ph idx="1"/>
          </p:nvPr>
        </p:nvSpPr>
        <p:spPr>
          <a:xfrm>
            <a:off x="609600" y="1600200"/>
            <a:ext cx="7772400" cy="4708525"/>
          </a:xfrm>
        </p:spPr>
        <p:txBody>
          <a:bodyPr/>
          <a:lstStyle/>
          <a:p>
            <a:pPr lvl="0"/>
            <a:r>
              <a:rPr lang="en-US" dirty="0"/>
              <a:t>Coming before God’s throne</a:t>
            </a:r>
          </a:p>
          <a:p>
            <a:pPr lvl="0"/>
            <a:r>
              <a:rPr lang="en-US" dirty="0"/>
              <a:t>Isaiah’s reaction</a:t>
            </a:r>
          </a:p>
          <a:p>
            <a:pPr lvl="0"/>
            <a:r>
              <a:rPr lang="en-US" dirty="0"/>
              <a:t>God’s response</a:t>
            </a:r>
          </a:p>
          <a:p>
            <a:pPr lvl="0"/>
            <a:r>
              <a:rPr lang="en-US" dirty="0"/>
              <a:t>Isaiah Volunteers</a:t>
            </a:r>
          </a:p>
          <a:p>
            <a:pPr lvl="0"/>
            <a:r>
              <a:rPr lang="en-US" dirty="0"/>
              <a:t>God describes the mission</a:t>
            </a:r>
          </a:p>
          <a:p>
            <a:endParaRPr lang="en-US" dirty="0"/>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Coming Before God’s Throne</a:t>
            </a:r>
          </a:p>
        </p:txBody>
      </p:sp>
      <p:sp>
        <p:nvSpPr>
          <p:cNvPr id="3" name="Content Placeholder 2"/>
          <p:cNvSpPr>
            <a:spLocks noGrp="1"/>
          </p:cNvSpPr>
          <p:nvPr>
            <p:ph idx="1"/>
          </p:nvPr>
        </p:nvSpPr>
        <p:spPr>
          <a:xfrm>
            <a:off x="609600" y="1600200"/>
            <a:ext cx="7772400" cy="4708525"/>
          </a:xfrm>
        </p:spPr>
        <p:txBody>
          <a:bodyPr/>
          <a:lstStyle/>
          <a:p>
            <a:r>
              <a:rPr lang="en-US" dirty="0"/>
              <a:t>Isaiah sees the Lord sitting on a </a:t>
            </a:r>
            <a:r>
              <a:rPr lang="en-US" b="1" u="sng" dirty="0"/>
              <a:t>throne</a:t>
            </a:r>
            <a:r>
              <a:rPr lang="en-US" dirty="0"/>
              <a:t>, high and lifted up.</a:t>
            </a:r>
          </a:p>
          <a:p>
            <a:r>
              <a:rPr lang="en-US" dirty="0"/>
              <a:t>The </a:t>
            </a:r>
            <a:r>
              <a:rPr lang="en-US" b="1" u="sng" dirty="0"/>
              <a:t>hem</a:t>
            </a:r>
            <a:r>
              <a:rPr lang="en-US" dirty="0"/>
              <a:t> of His robe filled the temple.  </a:t>
            </a:r>
          </a:p>
          <a:p>
            <a:r>
              <a:rPr lang="en-US" dirty="0"/>
              <a:t>When the leaders ate the covenant meal with God, they were able to see His </a:t>
            </a:r>
            <a:r>
              <a:rPr lang="en-US" b="1" u="sng" dirty="0"/>
              <a:t>feet</a:t>
            </a:r>
            <a:r>
              <a:rPr lang="en-US" dirty="0"/>
              <a:t> which rested on a paved work of sapphire stone.</a:t>
            </a:r>
          </a:p>
          <a:p>
            <a:r>
              <a:rPr lang="en-US" dirty="0"/>
              <a:t>Moses saw the </a:t>
            </a:r>
            <a:r>
              <a:rPr lang="en-US" b="1" u="sng" dirty="0"/>
              <a:t>back</a:t>
            </a:r>
            <a:r>
              <a:rPr lang="en-US" dirty="0"/>
              <a:t> of God.</a:t>
            </a:r>
          </a:p>
          <a:p>
            <a:pPr marL="0" indent="0">
              <a:buNone/>
            </a:pPr>
            <a:endParaRPr lang="en-US" dirty="0"/>
          </a:p>
        </p:txBody>
      </p:sp>
    </p:spTree>
    <p:extLst>
      <p:ext uri="{BB962C8B-B14F-4D97-AF65-F5344CB8AC3E}">
        <p14:creationId xmlns:p14="http://schemas.microsoft.com/office/powerpoint/2010/main" val="39224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Coming Before God’s Throne</a:t>
            </a:r>
          </a:p>
        </p:txBody>
      </p:sp>
      <p:sp>
        <p:nvSpPr>
          <p:cNvPr id="3" name="Content Placeholder 2"/>
          <p:cNvSpPr>
            <a:spLocks noGrp="1"/>
          </p:cNvSpPr>
          <p:nvPr>
            <p:ph idx="1"/>
          </p:nvPr>
        </p:nvSpPr>
        <p:spPr>
          <a:xfrm>
            <a:off x="609600" y="1600200"/>
            <a:ext cx="7772400" cy="4708525"/>
          </a:xfrm>
        </p:spPr>
        <p:txBody>
          <a:bodyPr/>
          <a:lstStyle/>
          <a:p>
            <a:r>
              <a:rPr lang="en-US" sz="3000" dirty="0"/>
              <a:t>A throne represents </a:t>
            </a:r>
            <a:r>
              <a:rPr lang="en-US" sz="3000" b="1" u="sng" dirty="0"/>
              <a:t>authority</a:t>
            </a:r>
            <a:r>
              <a:rPr lang="en-US" sz="3000" dirty="0"/>
              <a:t>. </a:t>
            </a:r>
          </a:p>
          <a:p>
            <a:r>
              <a:rPr lang="en-US" sz="3000" dirty="0"/>
              <a:t>There is </a:t>
            </a:r>
            <a:r>
              <a:rPr lang="en-US" sz="3000" b="1" u="sng" dirty="0"/>
              <a:t>no</a:t>
            </a:r>
            <a:r>
              <a:rPr lang="en-US" sz="3000" dirty="0"/>
              <a:t> throne higher than God’s throne! </a:t>
            </a:r>
          </a:p>
          <a:p>
            <a:r>
              <a:rPr lang="en-US" sz="3000" dirty="0"/>
              <a:t>A throne represents a place of </a:t>
            </a:r>
            <a:r>
              <a:rPr lang="en-US" sz="3000" b="1" u="sng" dirty="0"/>
              <a:t>judgment</a:t>
            </a:r>
            <a:r>
              <a:rPr lang="en-US" sz="3000" dirty="0"/>
              <a:t>.</a:t>
            </a:r>
          </a:p>
          <a:p>
            <a:r>
              <a:rPr lang="en-US" sz="3000" dirty="0"/>
              <a:t>God’s judgments are true and </a:t>
            </a:r>
            <a:r>
              <a:rPr lang="en-US" sz="3000" b="1" u="sng" dirty="0"/>
              <a:t>absolutely</a:t>
            </a:r>
            <a:r>
              <a:rPr lang="en-US" sz="3000" dirty="0"/>
              <a:t> just.</a:t>
            </a:r>
          </a:p>
          <a:p>
            <a:r>
              <a:rPr lang="en-US" sz="3000" dirty="0"/>
              <a:t>God calls Isaiah to communicate His </a:t>
            </a:r>
            <a:r>
              <a:rPr lang="en-US" sz="3000" b="1" u="sng" dirty="0"/>
              <a:t>judgments</a:t>
            </a:r>
            <a:r>
              <a:rPr lang="en-US" sz="3000" dirty="0"/>
              <a:t> of the people to the people.</a:t>
            </a:r>
          </a:p>
          <a:p>
            <a:endParaRPr lang="en-US" dirty="0"/>
          </a:p>
        </p:txBody>
      </p:sp>
    </p:spTree>
    <p:extLst>
      <p:ext uri="{BB962C8B-B14F-4D97-AF65-F5344CB8AC3E}">
        <p14:creationId xmlns:p14="http://schemas.microsoft.com/office/powerpoint/2010/main" val="294276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Coming Before God’s Throne</a:t>
            </a:r>
          </a:p>
        </p:txBody>
      </p:sp>
      <p:sp>
        <p:nvSpPr>
          <p:cNvPr id="3" name="Content Placeholder 2"/>
          <p:cNvSpPr>
            <a:spLocks noGrp="1"/>
          </p:cNvSpPr>
          <p:nvPr>
            <p:ph idx="1"/>
          </p:nvPr>
        </p:nvSpPr>
        <p:spPr>
          <a:xfrm>
            <a:off x="609600" y="1600200"/>
            <a:ext cx="7772400" cy="4708525"/>
          </a:xfrm>
        </p:spPr>
        <p:txBody>
          <a:bodyPr/>
          <a:lstStyle/>
          <a:p>
            <a:r>
              <a:rPr lang="en-US" dirty="0"/>
              <a:t>God’s throne is </a:t>
            </a:r>
            <a:r>
              <a:rPr lang="en-US" b="1" u="sng" dirty="0"/>
              <a:t>everlasting</a:t>
            </a:r>
            <a:r>
              <a:rPr lang="en-US" dirty="0"/>
              <a:t>.  </a:t>
            </a:r>
          </a:p>
          <a:p>
            <a:r>
              <a:rPr lang="en-US" dirty="0"/>
              <a:t>God’s throne is a throne of grace where we receive </a:t>
            </a:r>
            <a:r>
              <a:rPr lang="en-US" b="1" u="sng" dirty="0"/>
              <a:t>mercy</a:t>
            </a:r>
            <a:r>
              <a:rPr lang="en-US" dirty="0"/>
              <a:t>.</a:t>
            </a:r>
          </a:p>
          <a:p>
            <a:r>
              <a:rPr lang="en-US" dirty="0"/>
              <a:t>The seraphim called to one another in a recognition of God’s </a:t>
            </a:r>
            <a:r>
              <a:rPr lang="en-US" b="1" u="sng" dirty="0"/>
              <a:t>holiness</a:t>
            </a:r>
            <a:r>
              <a:rPr lang="en-US" dirty="0"/>
              <a:t> and His glory.</a:t>
            </a:r>
          </a:p>
          <a:p>
            <a:r>
              <a:rPr lang="en-US" dirty="0"/>
              <a:t>The voice of the seraphim </a:t>
            </a:r>
            <a:r>
              <a:rPr lang="en-US" b="1" u="sng" dirty="0"/>
              <a:t>shook</a:t>
            </a:r>
            <a:r>
              <a:rPr lang="en-US" dirty="0"/>
              <a:t> the door posts and the temple was filled with smoke.</a:t>
            </a:r>
          </a:p>
        </p:txBody>
      </p:sp>
    </p:spTree>
    <p:extLst>
      <p:ext uri="{BB962C8B-B14F-4D97-AF65-F5344CB8AC3E}">
        <p14:creationId xmlns:p14="http://schemas.microsoft.com/office/powerpoint/2010/main" val="119938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Isaiah’s Reaction</a:t>
            </a:r>
          </a:p>
        </p:txBody>
      </p:sp>
      <p:sp>
        <p:nvSpPr>
          <p:cNvPr id="3" name="Content Placeholder 2"/>
          <p:cNvSpPr>
            <a:spLocks noGrp="1"/>
          </p:cNvSpPr>
          <p:nvPr>
            <p:ph idx="1"/>
          </p:nvPr>
        </p:nvSpPr>
        <p:spPr>
          <a:xfrm>
            <a:off x="609600" y="1600200"/>
            <a:ext cx="7772400" cy="4708525"/>
          </a:xfrm>
        </p:spPr>
        <p:txBody>
          <a:bodyPr/>
          <a:lstStyle/>
          <a:p>
            <a:r>
              <a:rPr lang="en-US" sz="2400" dirty="0"/>
              <a:t>The first thing Isaiah says is “Woe is me, for I am undone!”  “Woe” is a passionate cry of despair.</a:t>
            </a:r>
          </a:p>
          <a:p>
            <a:r>
              <a:rPr lang="en-US" sz="2400" dirty="0"/>
              <a:t>The Hebrew word translated “woe” is used 24 times in the Old Testament.  It is primarily used in the prophets (19 times) and expresses a sense of </a:t>
            </a:r>
            <a:r>
              <a:rPr lang="en-US" sz="2400" b="1" u="sng" dirty="0"/>
              <a:t>imminent</a:t>
            </a:r>
            <a:r>
              <a:rPr lang="en-US" sz="2400" dirty="0"/>
              <a:t> and sure destruction.</a:t>
            </a:r>
          </a:p>
          <a:p>
            <a:r>
              <a:rPr lang="en-US" sz="2400" dirty="0"/>
              <a:t>Notice, God did not verbally condemn Isaiah of his sin.</a:t>
            </a:r>
          </a:p>
          <a:p>
            <a:r>
              <a:rPr lang="en-US" sz="2400" dirty="0"/>
              <a:t>The heinous nature of our sin comes into clear focus only after we see the holy nature of the Lord of hosts.</a:t>
            </a:r>
          </a:p>
          <a:p>
            <a:r>
              <a:rPr lang="en-US" sz="2400" b="1" dirty="0"/>
              <a:t>Practical application: Show people the holy God, and they will recognize their own sin.</a:t>
            </a:r>
            <a:endParaRPr lang="en-US" sz="2400" dirty="0"/>
          </a:p>
          <a:p>
            <a:endParaRPr lang="en-US" dirty="0"/>
          </a:p>
        </p:txBody>
      </p:sp>
    </p:spTree>
    <p:extLst>
      <p:ext uri="{BB962C8B-B14F-4D97-AF65-F5344CB8AC3E}">
        <p14:creationId xmlns:p14="http://schemas.microsoft.com/office/powerpoint/2010/main" val="4281789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Isaiah’s Reaction</a:t>
            </a:r>
          </a:p>
        </p:txBody>
      </p:sp>
      <p:sp>
        <p:nvSpPr>
          <p:cNvPr id="3" name="Content Placeholder 2"/>
          <p:cNvSpPr>
            <a:spLocks noGrp="1"/>
          </p:cNvSpPr>
          <p:nvPr>
            <p:ph idx="1"/>
          </p:nvPr>
        </p:nvSpPr>
        <p:spPr>
          <a:xfrm>
            <a:off x="609600" y="1600200"/>
            <a:ext cx="7772400" cy="4708525"/>
          </a:xfrm>
        </p:spPr>
        <p:txBody>
          <a:bodyPr/>
          <a:lstStyle/>
          <a:p>
            <a:r>
              <a:rPr lang="en-US" dirty="0"/>
              <a:t>The inhabitants of Judah were in serious trouble that they brought upon themselves through their obvious sins.</a:t>
            </a:r>
          </a:p>
          <a:p>
            <a:r>
              <a:rPr lang="en-US" dirty="0"/>
              <a:t>The wicked </a:t>
            </a:r>
            <a:r>
              <a:rPr lang="en-US" b="1" u="sng" dirty="0"/>
              <a:t>earn</a:t>
            </a:r>
            <a:r>
              <a:rPr lang="en-US" dirty="0"/>
              <a:t> their suffering.  The wages of sin are death!</a:t>
            </a:r>
          </a:p>
          <a:p>
            <a:r>
              <a:rPr lang="en-US" dirty="0"/>
              <a:t>The phrase, “I am undone!” means I am about to die, be destroyed, or be ruined.</a:t>
            </a:r>
          </a:p>
          <a:p>
            <a:endParaRPr lang="en-US" dirty="0"/>
          </a:p>
          <a:p>
            <a:endParaRPr lang="en-US" dirty="0"/>
          </a:p>
        </p:txBody>
      </p:sp>
    </p:spTree>
    <p:extLst>
      <p:ext uri="{BB962C8B-B14F-4D97-AF65-F5344CB8AC3E}">
        <p14:creationId xmlns:p14="http://schemas.microsoft.com/office/powerpoint/2010/main" val="107202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168252</TotalTime>
  <Words>885</Words>
  <Application>Microsoft Office PowerPoint</Application>
  <PresentationFormat>On-screen Show (4:3)</PresentationFormat>
  <Paragraphs>46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Default Design</vt:lpstr>
      <vt:lpstr>PowerPoint Presentation</vt:lpstr>
      <vt:lpstr>PowerPoint Presentation</vt:lpstr>
      <vt:lpstr>Worship  Coming in Contact with God at His Throne - Isaiah </vt:lpstr>
      <vt:lpstr>Points to Consider</vt:lpstr>
      <vt:lpstr>Coming Before God’s Throne</vt:lpstr>
      <vt:lpstr>Coming Before God’s Throne</vt:lpstr>
      <vt:lpstr>Coming Before God’s Throne</vt:lpstr>
      <vt:lpstr>Isaiah’s Reaction</vt:lpstr>
      <vt:lpstr>Isaiah’s Reaction</vt:lpstr>
      <vt:lpstr>God’s Response</vt:lpstr>
      <vt:lpstr>Isaiah Volunteers</vt:lpstr>
      <vt:lpstr>God describes the 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148</cp:revision>
  <cp:lastPrinted>2018-07-08T12:06:45Z</cp:lastPrinted>
  <dcterms:created xsi:type="dcterms:W3CDTF">2017-01-05T18:31:03Z</dcterms:created>
  <dcterms:modified xsi:type="dcterms:W3CDTF">2018-07-08T12:13:49Z</dcterms:modified>
</cp:coreProperties>
</file>