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309" r:id="rId2"/>
    <p:sldId id="293" r:id="rId3"/>
    <p:sldId id="294" r:id="rId4"/>
    <p:sldId id="295" r:id="rId5"/>
    <p:sldId id="310" r:id="rId6"/>
    <p:sldId id="311" r:id="rId7"/>
    <p:sldId id="312" r:id="rId8"/>
    <p:sldId id="313" r:id="rId9"/>
    <p:sldId id="314" r:id="rId10"/>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280" autoAdjust="0"/>
  </p:normalViewPr>
  <p:slideViewPr>
    <p:cSldViewPr>
      <p:cViewPr varScale="1">
        <p:scale>
          <a:sx n="114" d="100"/>
          <a:sy n="114" d="100"/>
        </p:scale>
        <p:origin x="1560"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4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3037840" cy="466725"/>
          </a:xfrm>
          <a:prstGeom prst="rect">
            <a:avLst/>
          </a:prstGeom>
        </p:spPr>
        <p:txBody>
          <a:bodyPr vert="horz" lIns="91440" tIns="45720" rIns="91440" bIns="45720" rtlCol="0"/>
          <a:lstStyle>
            <a:lvl1pPr algn="l">
              <a:defRPr sz="1200">
                <a:latin typeface="Arial" panose="020B0604020202020204" pitchFamily="34" charset="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970938" y="3"/>
            <a:ext cx="3037840" cy="466725"/>
          </a:xfrm>
          <a:prstGeom prst="rect">
            <a:avLst/>
          </a:prstGeom>
        </p:spPr>
        <p:txBody>
          <a:bodyPr vert="horz" lIns="91440" tIns="45720" rIns="91440" bIns="45720" rtlCol="0"/>
          <a:lstStyle>
            <a:lvl1pPr algn="r">
              <a:defRPr sz="1200" smtClean="0">
                <a:latin typeface="Arial" panose="020B0604020202020204" pitchFamily="34" charset="0"/>
                <a:cs typeface="Arial" panose="020B0604020202020204" pitchFamily="34" charset="0"/>
              </a:defRPr>
            </a:lvl1pPr>
          </a:lstStyle>
          <a:p>
            <a:pPr>
              <a:defRPr/>
            </a:pPr>
            <a:fld id="{C0E74022-88B6-4BD3-9BF1-51DCA895BB13}" type="datetimeFigureOut">
              <a:rPr lang="en-US"/>
              <a:pPr>
                <a:defRPr/>
              </a:pPr>
              <a:t>7/1/2018</a:t>
            </a:fld>
            <a:endParaRPr lang="en-US"/>
          </a:p>
        </p:txBody>
      </p:sp>
      <p:sp>
        <p:nvSpPr>
          <p:cNvPr id="4" name="Footer Placeholder 3"/>
          <p:cNvSpPr>
            <a:spLocks noGrp="1"/>
          </p:cNvSpPr>
          <p:nvPr>
            <p:ph type="ftr" sz="quarter" idx="2"/>
          </p:nvPr>
        </p:nvSpPr>
        <p:spPr>
          <a:xfrm>
            <a:off x="0" y="8829678"/>
            <a:ext cx="3037840" cy="466725"/>
          </a:xfrm>
          <a:prstGeom prst="rect">
            <a:avLst/>
          </a:prstGeom>
        </p:spPr>
        <p:txBody>
          <a:bodyPr vert="horz" lIns="91440" tIns="45720" rIns="91440" bIns="45720" rtlCol="0" anchor="b"/>
          <a:lstStyle>
            <a:lvl1pPr algn="l">
              <a:defRPr sz="1200">
                <a:latin typeface="Arial" panose="020B0604020202020204" pitchFamily="34" charset="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970938" y="8829678"/>
            <a:ext cx="3037840" cy="466725"/>
          </a:xfrm>
          <a:prstGeom prst="rect">
            <a:avLst/>
          </a:prstGeom>
        </p:spPr>
        <p:txBody>
          <a:bodyPr vert="horz" lIns="91440" tIns="45720" rIns="91440" bIns="45720" rtlCol="0" anchor="b"/>
          <a:lstStyle>
            <a:lvl1pPr algn="r">
              <a:defRPr sz="1200" smtClean="0">
                <a:latin typeface="Arial" panose="020B0604020202020204" pitchFamily="34" charset="0"/>
                <a:cs typeface="Arial" panose="020B0604020202020204" pitchFamily="34" charset="0"/>
              </a:defRPr>
            </a:lvl1pPr>
          </a:lstStyle>
          <a:p>
            <a:pPr>
              <a:defRPr/>
            </a:pPr>
            <a:fld id="{85FF1548-E202-4EE9-8B4D-F10B84CFAAFB}"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3037840" cy="466725"/>
          </a:xfrm>
          <a:prstGeom prst="rect">
            <a:avLst/>
          </a:prstGeom>
        </p:spPr>
        <p:txBody>
          <a:bodyPr vert="horz" lIns="91440" tIns="45720" rIns="91440" bIns="45720" rtlCol="0"/>
          <a:lstStyle>
            <a:lvl1pPr algn="l">
              <a:defRPr sz="1200" dirty="0">
                <a:latin typeface="Arial" panose="020B0604020202020204" pitchFamily="34" charset="0"/>
                <a:cs typeface="Arial" panose="020B0604020202020204" pitchFamily="34" charset="0"/>
              </a:defRPr>
            </a:lvl1pPr>
          </a:lstStyle>
          <a:p>
            <a:pPr>
              <a:defRPr/>
            </a:pPr>
            <a:endParaRPr lang="en-US"/>
          </a:p>
        </p:txBody>
      </p:sp>
      <p:sp>
        <p:nvSpPr>
          <p:cNvPr id="3" name="Date Placeholder 2"/>
          <p:cNvSpPr>
            <a:spLocks noGrp="1"/>
          </p:cNvSpPr>
          <p:nvPr>
            <p:ph type="dt" idx="1"/>
          </p:nvPr>
        </p:nvSpPr>
        <p:spPr>
          <a:xfrm>
            <a:off x="3970938" y="3"/>
            <a:ext cx="3037840" cy="466725"/>
          </a:xfrm>
          <a:prstGeom prst="rect">
            <a:avLst/>
          </a:prstGeom>
        </p:spPr>
        <p:txBody>
          <a:bodyPr vert="horz" lIns="91440" tIns="45720" rIns="91440" bIns="45720" rtlCol="0"/>
          <a:lstStyle>
            <a:lvl1pPr algn="r">
              <a:defRPr sz="1200" smtClean="0">
                <a:latin typeface="Arial" panose="020B0604020202020204" pitchFamily="34" charset="0"/>
                <a:cs typeface="Arial" panose="020B0604020202020204" pitchFamily="34" charset="0"/>
              </a:defRPr>
            </a:lvl1pPr>
          </a:lstStyle>
          <a:p>
            <a:pPr>
              <a:defRPr/>
            </a:pPr>
            <a:fld id="{15F29236-8DDA-4D0A-B7A0-F56A6824A5CB}" type="datetimeFigureOut">
              <a:rPr lang="en-US"/>
              <a:pPr>
                <a:defRPr/>
              </a:pPr>
              <a:t>7/1/2018</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701040" y="4473578"/>
            <a:ext cx="5608320" cy="3660775"/>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8"/>
            <a:ext cx="3037840" cy="466725"/>
          </a:xfrm>
          <a:prstGeom prst="rect">
            <a:avLst/>
          </a:prstGeom>
        </p:spPr>
        <p:txBody>
          <a:bodyPr vert="horz" lIns="91440" tIns="45720" rIns="91440" bIns="45720" rtlCol="0" anchor="b"/>
          <a:lstStyle>
            <a:lvl1pPr algn="l">
              <a:defRPr sz="1200" dirty="0">
                <a:latin typeface="Arial" panose="020B0604020202020204" pitchFamily="34" charset="0"/>
                <a:cs typeface="Arial" panose="020B0604020202020204" pitchFamily="34" charset="0"/>
              </a:defRPr>
            </a:lvl1pPr>
          </a:lstStyle>
          <a:p>
            <a:pPr>
              <a:defRPr/>
            </a:pPr>
            <a:endParaRPr lang="en-US"/>
          </a:p>
        </p:txBody>
      </p:sp>
      <p:sp>
        <p:nvSpPr>
          <p:cNvPr id="7" name="Slide Number Placeholder 6"/>
          <p:cNvSpPr>
            <a:spLocks noGrp="1"/>
          </p:cNvSpPr>
          <p:nvPr>
            <p:ph type="sldNum" sz="quarter" idx="5"/>
          </p:nvPr>
        </p:nvSpPr>
        <p:spPr>
          <a:xfrm>
            <a:off x="3970938" y="8829678"/>
            <a:ext cx="3037840" cy="466725"/>
          </a:xfrm>
          <a:prstGeom prst="rect">
            <a:avLst/>
          </a:prstGeom>
        </p:spPr>
        <p:txBody>
          <a:bodyPr vert="horz" lIns="91440" tIns="45720" rIns="91440" bIns="45720" rtlCol="0" anchor="b"/>
          <a:lstStyle>
            <a:lvl1pPr algn="r">
              <a:defRPr sz="1200" smtClean="0">
                <a:latin typeface="Arial" panose="020B0604020202020204" pitchFamily="34" charset="0"/>
                <a:cs typeface="Arial" panose="020B0604020202020204" pitchFamily="34" charset="0"/>
              </a:defRPr>
            </a:lvl1pPr>
          </a:lstStyle>
          <a:p>
            <a:pPr>
              <a:defRPr/>
            </a:pPr>
            <a:fld id="{3BFC9E5C-B1AC-489E-A843-917E023FDCAC}"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C3F5644-26AE-4B1F-8476-FD33FC4364CA}" type="slidenum">
              <a:rPr lang="en-US" altLang="en-US"/>
              <a:pPr>
                <a:defRPr/>
              </a:pPr>
              <a:t>‹#›</a:t>
            </a:fld>
            <a:endParaRPr lang="en-US"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631A01A-1110-4D14-A1F3-5905B79E8936}" type="slidenum">
              <a:rPr lang="en-US" altLang="en-US"/>
              <a:pPr>
                <a:defRPr/>
              </a:pPr>
              <a:t>‹#›</a:t>
            </a:fld>
            <a:endParaRPr lang="en-US"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BFFA218-AA41-4E63-8372-EBBB36D0649B}" type="slidenum">
              <a:rPr lang="en-US" altLang="en-US"/>
              <a:pPr>
                <a:defRPr/>
              </a:pPr>
              <a:t>‹#›</a:t>
            </a:fld>
            <a:endParaRPr lang="en-US"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896E64F-3042-4E1D-ACBA-5F435963B661}" type="slidenum">
              <a:rPr lang="en-US" altLang="en-US"/>
              <a:pPr>
                <a:defRPr/>
              </a:pPr>
              <a:t>‹#›</a:t>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1D4E913-E107-4776-A5F6-D0D443917315}" type="slidenum">
              <a:rPr lang="en-US" altLang="en-US"/>
              <a:pPr>
                <a:defRPr/>
              </a:pPr>
              <a:t>‹#›</a:t>
            </a:fld>
            <a:endParaRPr lang="en-US"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22A02B0-B405-4540-8687-250F15401D83}" type="slidenum">
              <a:rPr lang="en-US" altLang="en-US"/>
              <a:pPr>
                <a:defRPr/>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E7528C44-CA74-4DCF-8587-3BBAC3D40E87}" type="slidenum">
              <a:rPr lang="en-US" altLang="en-US"/>
              <a:pPr>
                <a:defRPr/>
              </a:pPr>
              <a:t>‹#›</a:t>
            </a:fld>
            <a:endParaRPr lang="en-US"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0D0BAFD4-2AD0-4EDE-B24E-1ACFCA100615}" type="slidenum">
              <a:rPr lang="en-US" altLang="en-US"/>
              <a:pPr>
                <a:defRPr/>
              </a:pPr>
              <a:t>‹#›</a:t>
            </a:fld>
            <a:endParaRPr lang="en-US"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DA949276-1BFC-4E96-AC2E-88B4AFFF12C9}" type="slidenum">
              <a:rPr lang="en-US" altLang="en-US"/>
              <a:pPr>
                <a:defRPr/>
              </a:pPr>
              <a:t>‹#›</a:t>
            </a:fld>
            <a:endParaRPr lang="en-US"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FA4723D-BE8B-4CD5-B033-38049E2F31AA}" type="slidenum">
              <a:rPr lang="en-US" altLang="en-US"/>
              <a:pPr>
                <a:defRPr/>
              </a:pPr>
              <a:t>‹#›</a:t>
            </a:fld>
            <a:endParaRPr lang="en-US"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1AF42AB-410D-4CF7-AC58-4CEDD17FC782}" type="slidenum">
              <a:rPr lang="en-US" altLang="en-US"/>
              <a:pPr>
                <a:defRPr/>
              </a:pPr>
              <a:t>‹#›</a:t>
            </a:fld>
            <a:endParaRPr lang="en-US"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dirty="0">
                <a:latin typeface="Arial" panose="020B0604020202020204" pitchFamily="34" charset="0"/>
                <a:cs typeface="Arial" panose="020B0604020202020204" pitchFamily="34" charset="0"/>
              </a:defRPr>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dirty="0">
                <a:latin typeface="Arial" panose="020B0604020202020204" pitchFamily="34" charset="0"/>
                <a:cs typeface="Arial" panose="020B0604020202020204" pitchFamily="34" charset="0"/>
              </a:defRPr>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atin typeface="Arial" panose="020B0604020202020204" pitchFamily="34" charset="0"/>
                <a:cs typeface="Arial" panose="020B0604020202020204" pitchFamily="34" charset="0"/>
              </a:defRPr>
            </a:lvl1pPr>
          </a:lstStyle>
          <a:p>
            <a:pPr>
              <a:defRPr/>
            </a:pPr>
            <a:fld id="{B31E64A7-E2AA-4235-8E19-9089993B07DA}" type="slidenum">
              <a:rPr lang="en-US" altLang="en-US"/>
              <a:pPr>
                <a:defRPr/>
              </a:pPr>
              <a:t>‹#›</a:t>
            </a:fld>
            <a:endParaRPr lang="en-US" altLang="en-US" dirty="0"/>
          </a:p>
        </p:txBody>
      </p:sp>
    </p:spTree>
  </p:cSld>
  <p:clrMap bg1="dk2" tx1="lt1" bg2="dk1" tx2="lt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DDE832E-E8D6-4298-A355-0DE3A5944F22}"/>
              </a:ext>
            </a:extLst>
          </p:cNvPr>
          <p:cNvSpPr txBox="1"/>
          <p:nvPr/>
        </p:nvSpPr>
        <p:spPr>
          <a:xfrm>
            <a:off x="533400" y="304800"/>
            <a:ext cx="7924800" cy="5570756"/>
          </a:xfrm>
          <a:prstGeom prst="rect">
            <a:avLst/>
          </a:prstGeom>
          <a:noFill/>
        </p:spPr>
        <p:txBody>
          <a:bodyPr wrap="square" rtlCol="0">
            <a:spAutoFit/>
          </a:bodyPr>
          <a:lstStyle/>
          <a:p>
            <a:r>
              <a:rPr lang="en-US" sz="2400" b="1" dirty="0"/>
              <a:t>Acts 14:14-18  </a:t>
            </a:r>
            <a:r>
              <a:rPr lang="en-US" sz="2400" dirty="0"/>
              <a:t>But when the apostles Barnabas and Paul heard this, they tore their clothes and ran in among the multitude, crying out 15 and saying, "Men, why are you doing these things? We also are men with the same nature as you, and preach to you that you should turn from these useless things to the living God, who made the heaven, the earth, the sea, and all things that are in them, 16 who in bygone generations allowed all nations to walk in their own ways. 17 Nevertheless He did not leave Himself without witness, in that He did good, gave us rain from heaven and fruitful seasons, filling our hearts with food and gladness." 18 And with these sayings they could scarcely restrain the multitudes from sacrificing to them. </a:t>
            </a:r>
          </a:p>
          <a:p>
            <a:r>
              <a:rPr lang="en-US" sz="2000" dirty="0"/>
              <a:t>NKJV</a:t>
            </a:r>
          </a:p>
        </p:txBody>
      </p:sp>
    </p:spTree>
    <p:extLst>
      <p:ext uri="{BB962C8B-B14F-4D97-AF65-F5344CB8AC3E}">
        <p14:creationId xmlns:p14="http://schemas.microsoft.com/office/powerpoint/2010/main" val="14277545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ctrTitle"/>
          </p:nvPr>
        </p:nvSpPr>
        <p:spPr>
          <a:xfrm>
            <a:off x="533400" y="1524000"/>
            <a:ext cx="8001000" cy="3962400"/>
          </a:xfrm>
        </p:spPr>
        <p:txBody>
          <a:bodyPr anchor="ctr"/>
          <a:lstStyle/>
          <a:p>
            <a:pPr eaLnBrk="1" hangingPunct="1"/>
            <a:r>
              <a:rPr lang="en-US" b="1" dirty="0"/>
              <a:t>Evangelism in the Book of Acts</a:t>
            </a:r>
            <a:br>
              <a:rPr lang="en-US" b="1" dirty="0"/>
            </a:br>
            <a:br>
              <a:rPr lang="en-US" b="1" dirty="0"/>
            </a:br>
            <a:r>
              <a:rPr lang="en-US" sz="4000" b="1" dirty="0" err="1"/>
              <a:t>Acts</a:t>
            </a:r>
            <a:r>
              <a:rPr lang="en-US" sz="4000" b="1" dirty="0"/>
              <a:t> 13-14</a:t>
            </a:r>
            <a:br>
              <a:rPr lang="en-US" sz="4000" b="1" dirty="0"/>
            </a:br>
            <a:endParaRPr lang="en-US" sz="4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US" dirty="0"/>
              <a:t>Points to Consider</a:t>
            </a:r>
          </a:p>
        </p:txBody>
      </p:sp>
      <p:sp>
        <p:nvSpPr>
          <p:cNvPr id="3" name="Content Placeholder 2"/>
          <p:cNvSpPr>
            <a:spLocks noGrp="1"/>
          </p:cNvSpPr>
          <p:nvPr>
            <p:ph idx="1"/>
          </p:nvPr>
        </p:nvSpPr>
        <p:spPr>
          <a:xfrm>
            <a:off x="457200" y="1417638"/>
            <a:ext cx="8229600" cy="4708525"/>
          </a:xfrm>
        </p:spPr>
        <p:txBody>
          <a:bodyPr/>
          <a:lstStyle/>
          <a:p>
            <a:pPr lvl="0"/>
            <a:r>
              <a:rPr lang="en-US" dirty="0"/>
              <a:t>The message was consistent and simple</a:t>
            </a:r>
          </a:p>
          <a:p>
            <a:pPr lvl="0"/>
            <a:r>
              <a:rPr lang="en-US" dirty="0"/>
              <a:t>The message was divisive</a:t>
            </a:r>
          </a:p>
          <a:p>
            <a:pPr lvl="0"/>
            <a:r>
              <a:rPr lang="en-US" dirty="0"/>
              <a:t>The message was instrumental in the growth of the church</a:t>
            </a:r>
          </a:p>
          <a:p>
            <a:pPr marL="0" lvl="0" indent="0">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Consistent and Simple</a:t>
            </a:r>
          </a:p>
        </p:txBody>
      </p:sp>
      <p:sp>
        <p:nvSpPr>
          <p:cNvPr id="3" name="Content Placeholder 2"/>
          <p:cNvSpPr>
            <a:spLocks noGrp="1"/>
          </p:cNvSpPr>
          <p:nvPr>
            <p:ph idx="1"/>
          </p:nvPr>
        </p:nvSpPr>
        <p:spPr>
          <a:xfrm>
            <a:off x="609600" y="1600200"/>
            <a:ext cx="7772400" cy="4708525"/>
          </a:xfrm>
        </p:spPr>
        <p:txBody>
          <a:bodyPr/>
          <a:lstStyle/>
          <a:p>
            <a:r>
              <a:rPr lang="en-US" dirty="0"/>
              <a:t>Starting with the Exodus, Paul preached </a:t>
            </a:r>
            <a:r>
              <a:rPr lang="en-US" b="1" u="sng" dirty="0"/>
              <a:t>Jesus</a:t>
            </a:r>
            <a:r>
              <a:rPr lang="en-US" dirty="0"/>
              <a:t> to his Jewish audience.</a:t>
            </a:r>
          </a:p>
          <a:p>
            <a:r>
              <a:rPr lang="en-US" b="1" dirty="0"/>
              <a:t>Practical Application:  We know this story.  We are going to use the Our Spiritual Heritage cards for the fair booth.  Practice your 2-minute story of the Bible routine.</a:t>
            </a:r>
            <a:endParaRPr lang="en-US" dirty="0"/>
          </a:p>
          <a:p>
            <a:endParaRPr lang="en-US" dirty="0"/>
          </a:p>
        </p:txBody>
      </p:sp>
    </p:spTree>
    <p:extLst>
      <p:ext uri="{BB962C8B-B14F-4D97-AF65-F5344CB8AC3E}">
        <p14:creationId xmlns:p14="http://schemas.microsoft.com/office/powerpoint/2010/main" val="1536946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Divisive</a:t>
            </a:r>
          </a:p>
        </p:txBody>
      </p:sp>
      <p:sp>
        <p:nvSpPr>
          <p:cNvPr id="3" name="Content Placeholder 2"/>
          <p:cNvSpPr>
            <a:spLocks noGrp="1"/>
          </p:cNvSpPr>
          <p:nvPr>
            <p:ph idx="1"/>
          </p:nvPr>
        </p:nvSpPr>
        <p:spPr>
          <a:xfrm>
            <a:off x="609600" y="1600200"/>
            <a:ext cx="7772400" cy="4708525"/>
          </a:xfrm>
        </p:spPr>
        <p:txBody>
          <a:bodyPr/>
          <a:lstStyle/>
          <a:p>
            <a:r>
              <a:rPr lang="en-US" dirty="0"/>
              <a:t>The Jews were </a:t>
            </a:r>
            <a:r>
              <a:rPr lang="en-US" b="1" u="sng" dirty="0"/>
              <a:t>envious</a:t>
            </a:r>
            <a:r>
              <a:rPr lang="en-US" dirty="0"/>
              <a:t> of the big crowds that came to hear Paul speak.</a:t>
            </a:r>
          </a:p>
          <a:p>
            <a:r>
              <a:rPr lang="en-US" dirty="0"/>
              <a:t>Paul and Barnabas were bold when dealing with critics.</a:t>
            </a:r>
          </a:p>
          <a:p>
            <a:r>
              <a:rPr lang="en-US" dirty="0"/>
              <a:t>The critics didn’t bother Paul and Barnabas.  They were filled with </a:t>
            </a:r>
            <a:r>
              <a:rPr lang="en-US" b="1" u="sng" dirty="0"/>
              <a:t>joy</a:t>
            </a:r>
            <a:r>
              <a:rPr lang="en-US" dirty="0"/>
              <a:t> and with the Holy Spirit.</a:t>
            </a:r>
          </a:p>
          <a:p>
            <a:endParaRPr lang="en-US" dirty="0"/>
          </a:p>
        </p:txBody>
      </p:sp>
    </p:spTree>
    <p:extLst>
      <p:ext uri="{BB962C8B-B14F-4D97-AF65-F5344CB8AC3E}">
        <p14:creationId xmlns:p14="http://schemas.microsoft.com/office/powerpoint/2010/main" val="945556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Divisive</a:t>
            </a:r>
          </a:p>
        </p:txBody>
      </p:sp>
      <p:sp>
        <p:nvSpPr>
          <p:cNvPr id="3" name="Content Placeholder 2"/>
          <p:cNvSpPr>
            <a:spLocks noGrp="1"/>
          </p:cNvSpPr>
          <p:nvPr>
            <p:ph idx="1"/>
          </p:nvPr>
        </p:nvSpPr>
        <p:spPr>
          <a:xfrm>
            <a:off x="609600" y="1600200"/>
            <a:ext cx="7772400" cy="4708525"/>
          </a:xfrm>
        </p:spPr>
        <p:txBody>
          <a:bodyPr/>
          <a:lstStyle/>
          <a:p>
            <a:r>
              <a:rPr lang="en-US" sz="2800" dirty="0"/>
              <a:t>Paul called Elymas a son of the </a:t>
            </a:r>
            <a:r>
              <a:rPr lang="en-US" sz="2800" b="1" u="sng" dirty="0"/>
              <a:t>devil</a:t>
            </a:r>
            <a:r>
              <a:rPr lang="en-US" sz="2800" dirty="0"/>
              <a:t>.</a:t>
            </a:r>
          </a:p>
          <a:p>
            <a:r>
              <a:rPr lang="en-US" sz="2800" dirty="0"/>
              <a:t>Remember what Peter said to Simon the Sorcerer, “For I see that you are poisoned by </a:t>
            </a:r>
            <a:r>
              <a:rPr lang="en-US" sz="2800" b="1" u="sng" dirty="0"/>
              <a:t>bitterness</a:t>
            </a:r>
            <a:r>
              <a:rPr lang="en-US" sz="2800" dirty="0"/>
              <a:t> and bound by iniquity." </a:t>
            </a:r>
          </a:p>
          <a:p>
            <a:r>
              <a:rPr lang="en-US" sz="2800" dirty="0"/>
              <a:t>A great multitude of Jews and Greeks believed, but the unbelieving Jews poisoned the minds of the Gentiles.</a:t>
            </a:r>
          </a:p>
          <a:p>
            <a:r>
              <a:rPr lang="en-US" sz="2800" dirty="0"/>
              <a:t>The divide was so strong, some wanted </a:t>
            </a:r>
            <a:r>
              <a:rPr lang="en-US" sz="2800" b="1" u="sng" dirty="0"/>
              <a:t>blood</a:t>
            </a:r>
            <a:r>
              <a:rPr lang="en-US" sz="2800" dirty="0"/>
              <a:t>.</a:t>
            </a:r>
          </a:p>
          <a:p>
            <a:endParaRPr lang="en-US" dirty="0"/>
          </a:p>
        </p:txBody>
      </p:sp>
    </p:spTree>
    <p:extLst>
      <p:ext uri="{BB962C8B-B14F-4D97-AF65-F5344CB8AC3E}">
        <p14:creationId xmlns:p14="http://schemas.microsoft.com/office/powerpoint/2010/main" val="878486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Divisive</a:t>
            </a:r>
          </a:p>
        </p:txBody>
      </p:sp>
      <p:sp>
        <p:nvSpPr>
          <p:cNvPr id="3" name="Content Placeholder 2"/>
          <p:cNvSpPr>
            <a:spLocks noGrp="1"/>
          </p:cNvSpPr>
          <p:nvPr>
            <p:ph idx="1"/>
          </p:nvPr>
        </p:nvSpPr>
        <p:spPr>
          <a:xfrm>
            <a:off x="609600" y="1600200"/>
            <a:ext cx="7772400" cy="4708525"/>
          </a:xfrm>
        </p:spPr>
        <p:txBody>
          <a:bodyPr/>
          <a:lstStyle/>
          <a:p>
            <a:r>
              <a:rPr lang="en-US" dirty="0"/>
              <a:t>Paul displayed a great deal of </a:t>
            </a:r>
            <a:r>
              <a:rPr lang="en-US" b="1" u="sng" dirty="0"/>
              <a:t>courage</a:t>
            </a:r>
            <a:r>
              <a:rPr lang="en-US" dirty="0"/>
              <a:t> to go back into a city where they just stoned him.</a:t>
            </a:r>
          </a:p>
          <a:p>
            <a:r>
              <a:rPr lang="en-US" b="1" dirty="0"/>
              <a:t>Practical Application: </a:t>
            </a:r>
            <a:endParaRPr lang="en-US" dirty="0"/>
          </a:p>
          <a:p>
            <a:pPr lvl="1"/>
            <a:r>
              <a:rPr lang="en-US" dirty="0"/>
              <a:t> We will be at </a:t>
            </a:r>
            <a:r>
              <a:rPr lang="en-US" b="1" u="sng" dirty="0"/>
              <a:t>odds</a:t>
            </a:r>
            <a:r>
              <a:rPr lang="en-US" dirty="0"/>
              <a:t> with people because of the gospel of Jesus Christ.</a:t>
            </a:r>
          </a:p>
          <a:p>
            <a:pPr lvl="1"/>
            <a:r>
              <a:rPr lang="en-US" dirty="0"/>
              <a:t>At times we will suffer for being Christians.</a:t>
            </a:r>
          </a:p>
          <a:p>
            <a:endParaRPr lang="en-US" dirty="0"/>
          </a:p>
        </p:txBody>
      </p:sp>
    </p:spTree>
    <p:extLst>
      <p:ext uri="{BB962C8B-B14F-4D97-AF65-F5344CB8AC3E}">
        <p14:creationId xmlns:p14="http://schemas.microsoft.com/office/powerpoint/2010/main" val="3071329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Instrumental to church growth</a:t>
            </a:r>
          </a:p>
        </p:txBody>
      </p:sp>
      <p:sp>
        <p:nvSpPr>
          <p:cNvPr id="3" name="Content Placeholder 2"/>
          <p:cNvSpPr>
            <a:spLocks noGrp="1"/>
          </p:cNvSpPr>
          <p:nvPr>
            <p:ph idx="1"/>
          </p:nvPr>
        </p:nvSpPr>
        <p:spPr>
          <a:xfrm>
            <a:off x="609600" y="1600200"/>
            <a:ext cx="7772400" cy="4708525"/>
          </a:xfrm>
        </p:spPr>
        <p:txBody>
          <a:bodyPr/>
          <a:lstStyle/>
          <a:p>
            <a:r>
              <a:rPr lang="en-US" sz="2800" dirty="0"/>
              <a:t>Paul and Barnabas returned to cities where they had already made many disciples to:</a:t>
            </a:r>
          </a:p>
          <a:p>
            <a:pPr lvl="0"/>
            <a:r>
              <a:rPr lang="en-US" sz="2800" dirty="0"/>
              <a:t>Strengthen the souls of the disciples.</a:t>
            </a:r>
          </a:p>
          <a:p>
            <a:pPr lvl="0"/>
            <a:r>
              <a:rPr lang="en-US" sz="2800" dirty="0"/>
              <a:t>Exhort them to remain faithful through tribulations.</a:t>
            </a:r>
          </a:p>
          <a:p>
            <a:pPr lvl="0"/>
            <a:r>
              <a:rPr lang="en-US" sz="2800" dirty="0"/>
              <a:t>Appoint elders in every church while praying and fasting together.</a:t>
            </a:r>
          </a:p>
          <a:p>
            <a:r>
              <a:rPr lang="en-US" sz="2800" dirty="0"/>
              <a:t> When they returned to Antioch, they </a:t>
            </a:r>
            <a:r>
              <a:rPr lang="en-US" sz="2800" b="1" u="sng" dirty="0"/>
              <a:t>reported</a:t>
            </a:r>
            <a:r>
              <a:rPr lang="en-US" sz="2800" dirty="0"/>
              <a:t> to all what God had done with them, and how God now accepts the Gentiles.</a:t>
            </a:r>
          </a:p>
          <a:p>
            <a:endParaRPr lang="en-US" dirty="0"/>
          </a:p>
        </p:txBody>
      </p:sp>
    </p:spTree>
    <p:extLst>
      <p:ext uri="{BB962C8B-B14F-4D97-AF65-F5344CB8AC3E}">
        <p14:creationId xmlns:p14="http://schemas.microsoft.com/office/powerpoint/2010/main" val="1468217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Instrumental to church growth</a:t>
            </a:r>
          </a:p>
        </p:txBody>
      </p:sp>
      <p:sp>
        <p:nvSpPr>
          <p:cNvPr id="3" name="Content Placeholder 2"/>
          <p:cNvSpPr>
            <a:spLocks noGrp="1"/>
          </p:cNvSpPr>
          <p:nvPr>
            <p:ph idx="1"/>
          </p:nvPr>
        </p:nvSpPr>
        <p:spPr>
          <a:xfrm>
            <a:off x="609600" y="1600200"/>
            <a:ext cx="7772400" cy="4708525"/>
          </a:xfrm>
        </p:spPr>
        <p:txBody>
          <a:bodyPr/>
          <a:lstStyle/>
          <a:p>
            <a:r>
              <a:rPr lang="en-US" b="1" dirty="0"/>
              <a:t>Practical Application:  When we help one another get to heaven, we are helping God accomplish His desire that all people are saved.</a:t>
            </a:r>
            <a:endParaRPr lang="en-US" dirty="0"/>
          </a:p>
          <a:p>
            <a:endParaRPr lang="en-US" dirty="0"/>
          </a:p>
        </p:txBody>
      </p:sp>
    </p:spTree>
    <p:extLst>
      <p:ext uri="{BB962C8B-B14F-4D97-AF65-F5344CB8AC3E}">
        <p14:creationId xmlns:p14="http://schemas.microsoft.com/office/powerpoint/2010/main" val="1374247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efault Design">
  <a:themeElements>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168313</TotalTime>
  <Words>434</Words>
  <Application>Microsoft Office PowerPoint</Application>
  <PresentationFormat>On-screen Show (4:3)</PresentationFormat>
  <Paragraphs>32</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Default Design</vt:lpstr>
      <vt:lpstr>PowerPoint Presentation</vt:lpstr>
      <vt:lpstr>Evangelism in the Book of Acts  Acts 13-14 </vt:lpstr>
      <vt:lpstr>Points to Consider</vt:lpstr>
      <vt:lpstr>Consistent and Simple</vt:lpstr>
      <vt:lpstr>Divisive</vt:lpstr>
      <vt:lpstr>Divisive</vt:lpstr>
      <vt:lpstr>Divisive</vt:lpstr>
      <vt:lpstr>Instrumental to church growth</vt:lpstr>
      <vt:lpstr>Instrumental to church growth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Philippians 1:1-11</dc:title>
  <dc:creator>Dwayne Gandy</dc:creator>
  <cp:lastModifiedBy>Dwayne Gandy</cp:lastModifiedBy>
  <cp:revision>139</cp:revision>
  <cp:lastPrinted>2018-05-06T19:45:43Z</cp:lastPrinted>
  <dcterms:created xsi:type="dcterms:W3CDTF">2017-01-05T18:31:03Z</dcterms:created>
  <dcterms:modified xsi:type="dcterms:W3CDTF">2018-07-01T19:30:17Z</dcterms:modified>
</cp:coreProperties>
</file>