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0" autoAdjust="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0C77DB-3E8A-430B-9903-2AE6DAFB5597}" type="datetimeFigureOut">
              <a:rPr lang="en-US" smtClean="0"/>
              <a:t>1/8/2017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FE2E1F-827C-4CB3-92DE-598C772B0D90}" type="slidenum">
              <a:rPr lang="en-US" smtClean="0"/>
              <a:t>‹#›</a:t>
            </a:fld>
            <a:endParaRPr lang="en-US" dirty="0"/>
          </a:p>
        </p:txBody>
      </p:sp>
    </p:spTree>
    <p:extLst>
      <p:ext uri="{BB962C8B-B14F-4D97-AF65-F5344CB8AC3E}">
        <p14:creationId xmlns:p14="http://schemas.microsoft.com/office/powerpoint/2010/main" val="413312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2 Cor 8:1-7 - Moreover, brethren, we make known to you the grace of God bestowed on the churches of Macedonia: 2 that in a great trial of affliction the abundance of their joy and their deep poverty abounded in the riches of their liberality. 3 For I bear witness that according to their ability, yes, and beyond their ability, they were freely willing, 4 imploring us with much urgency that we would receive the gift and the fellowship of the ministering to the saints. 5 And not only as we had hoped, but they first gave themselves to the Lord, and then to us by the will of God. 6 So we urged Titus, that as he had begun, so he would also complete this grace in you as well. 7 But as you abound in everything — in faith, in speech, in knowledge, in all diligence, and in your love for us — see that you abound in this grace also. NKJV</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Phil 4:10-16</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But I rejoiced in the Lord greatly that now at last your care for me has flourished again; though you surely did care, but you lacked opportunity. … 14 Nevertheless you have done well that you shared in my distress. 15 Now you Philippians know also that in the beginning of the gospel, when I departed from Macedonia, no church shared with me concerning giving and receiving but you only. 16 For even in Thessalonica you sent aid once and again for my necessities.</a:t>
            </a:r>
            <a:r>
              <a:rPr lang="en-US" sz="1200" kern="1200" dirty="0">
                <a:solidFill>
                  <a:schemeClr val="tx1"/>
                </a:solidFill>
                <a:effectLst/>
                <a:latin typeface="+mn-lt"/>
                <a:ea typeface="+mn-ea"/>
                <a:cs typeface="+mn-cs"/>
              </a:rPr>
              <a:t> NKJV</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2 Cor 11:8-9  </a:t>
            </a:r>
            <a:r>
              <a:rPr lang="en-US" sz="1200" dirty="0"/>
              <a:t>I robbed other churches, taking wages from them to minister to you. 9 And when I was present with you, and in need, I was a burden to no one, for what I lacked the brethren who came from Macedonia supplied. And in everything I kept myself from being burdensome to you, and so I will keep myself. NKJV</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Eph 3:20-21  Now to Him who is able to do exceedingly abundantly above all that we ask or think, according to the power that works in us, 21 to Him be glory in the church by Christ Jesus to all generations, forever and ever. Amen.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10"/>
          </p:nvPr>
        </p:nvSpPr>
        <p:spPr/>
        <p:txBody>
          <a:bodyPr/>
          <a:lstStyle/>
          <a:p>
            <a:fld id="{2FFE2E1F-827C-4CB3-92DE-598C772B0D90}" type="slidenum">
              <a:rPr lang="en-US" smtClean="0"/>
              <a:t>14</a:t>
            </a:fld>
            <a:endParaRPr lang="en-US" dirty="0"/>
          </a:p>
        </p:txBody>
      </p:sp>
    </p:spTree>
    <p:extLst>
      <p:ext uri="{BB962C8B-B14F-4D97-AF65-F5344CB8AC3E}">
        <p14:creationId xmlns:p14="http://schemas.microsoft.com/office/powerpoint/2010/main" val="3594320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Heb 5:12-14</a:t>
            </a:r>
          </a:p>
          <a:p>
            <a:endParaRPr lang="en-US" dirty="0"/>
          </a:p>
          <a:p>
            <a:r>
              <a:rPr lang="en-US" dirty="0"/>
              <a:t>12 For though by this time you ought to be teachers, you need someone to teach you again the first principles of the oracles of God; and you have come to need milk and not solid food. 13 For everyone who partakes only of milk is unskilled in the word of righteousness, for he is a babe. 14 But solid food belongs to those who are of full age, that is, those who by reason of use have their senses exercised to discern both good and evil.</a:t>
            </a:r>
          </a:p>
          <a:p>
            <a:r>
              <a:rPr lang="en-US" dirty="0"/>
              <a:t>NKJV</a:t>
            </a:r>
          </a:p>
          <a:p>
            <a:endParaRPr lang="en-US" dirty="0"/>
          </a:p>
        </p:txBody>
      </p:sp>
      <p:sp>
        <p:nvSpPr>
          <p:cNvPr id="4" name="Slide Number Placeholder 3"/>
          <p:cNvSpPr>
            <a:spLocks noGrp="1"/>
          </p:cNvSpPr>
          <p:nvPr>
            <p:ph type="sldNum" sz="quarter" idx="10"/>
          </p:nvPr>
        </p:nvSpPr>
        <p:spPr/>
        <p:txBody>
          <a:bodyPr/>
          <a:lstStyle/>
          <a:p>
            <a:fld id="{2FFE2E1F-827C-4CB3-92DE-598C772B0D90}" type="slidenum">
              <a:rPr lang="en-US" smtClean="0"/>
              <a:t>16</a:t>
            </a:fld>
            <a:endParaRPr lang="en-US" dirty="0"/>
          </a:p>
        </p:txBody>
      </p:sp>
    </p:spTree>
    <p:extLst>
      <p:ext uri="{BB962C8B-B14F-4D97-AF65-F5344CB8AC3E}">
        <p14:creationId xmlns:p14="http://schemas.microsoft.com/office/powerpoint/2010/main" val="193116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Heb 5:12-14</a:t>
            </a:r>
          </a:p>
          <a:p>
            <a:endParaRPr lang="en-US" dirty="0"/>
          </a:p>
          <a:p>
            <a:r>
              <a:rPr lang="en-US" dirty="0"/>
              <a:t>12 For though by this time you ought to be teachers, you need someone to teach you again the first principles of the oracles of God; and you have come to need milk and not solid food. 13 For everyone who partakes only of milk is unskilled in the word of righteousness, for he is a babe. 14 But solid food belongs to those who are of full age, that is, those who by reason of use have their senses exercised to discern both good and evil.</a:t>
            </a:r>
          </a:p>
          <a:p>
            <a:r>
              <a:rPr lang="en-US" dirty="0"/>
              <a:t>NKJV</a:t>
            </a:r>
          </a:p>
          <a:p>
            <a:endParaRPr lang="en-US" dirty="0"/>
          </a:p>
        </p:txBody>
      </p:sp>
      <p:sp>
        <p:nvSpPr>
          <p:cNvPr id="4" name="Slide Number Placeholder 3"/>
          <p:cNvSpPr>
            <a:spLocks noGrp="1"/>
          </p:cNvSpPr>
          <p:nvPr>
            <p:ph type="sldNum" sz="quarter" idx="10"/>
          </p:nvPr>
        </p:nvSpPr>
        <p:spPr/>
        <p:txBody>
          <a:bodyPr/>
          <a:lstStyle/>
          <a:p>
            <a:fld id="{2FFE2E1F-827C-4CB3-92DE-598C772B0D90}" type="slidenum">
              <a:rPr lang="en-US" smtClean="0"/>
              <a:t>17</a:t>
            </a:fld>
            <a:endParaRPr lang="en-US" dirty="0"/>
          </a:p>
        </p:txBody>
      </p:sp>
    </p:spTree>
    <p:extLst>
      <p:ext uri="{BB962C8B-B14F-4D97-AF65-F5344CB8AC3E}">
        <p14:creationId xmlns:p14="http://schemas.microsoft.com/office/powerpoint/2010/main" val="3357400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Heb 5:12-14</a:t>
            </a:r>
          </a:p>
          <a:p>
            <a:endParaRPr lang="en-US" dirty="0"/>
          </a:p>
          <a:p>
            <a:r>
              <a:rPr lang="en-US" dirty="0"/>
              <a:t>12 For though by this time you ought to be teachers, you need someone to teach you again the first principles of the oracles of God; and you have come to need milk and not solid food. 13 For everyone who partakes only of milk is unskilled in the word of righteousness, for he is a babe. 14 But solid food belongs to those who are of full age, that is, those who by reason of use have their senses exercised to discern both good and evil.</a:t>
            </a:r>
          </a:p>
          <a:p>
            <a:r>
              <a:rPr lang="en-US" dirty="0"/>
              <a:t>NKJV</a:t>
            </a:r>
          </a:p>
          <a:p>
            <a:endParaRPr lang="en-US" dirty="0"/>
          </a:p>
        </p:txBody>
      </p:sp>
      <p:sp>
        <p:nvSpPr>
          <p:cNvPr id="4" name="Slide Number Placeholder 3"/>
          <p:cNvSpPr>
            <a:spLocks noGrp="1"/>
          </p:cNvSpPr>
          <p:nvPr>
            <p:ph type="sldNum" sz="quarter" idx="10"/>
          </p:nvPr>
        </p:nvSpPr>
        <p:spPr/>
        <p:txBody>
          <a:bodyPr/>
          <a:lstStyle/>
          <a:p>
            <a:fld id="{2FFE2E1F-827C-4CB3-92DE-598C772B0D90}" type="slidenum">
              <a:rPr lang="en-US" smtClean="0"/>
              <a:t>18</a:t>
            </a:fld>
            <a:endParaRPr lang="en-US" dirty="0"/>
          </a:p>
        </p:txBody>
      </p:sp>
    </p:spTree>
    <p:extLst>
      <p:ext uri="{BB962C8B-B14F-4D97-AF65-F5344CB8AC3E}">
        <p14:creationId xmlns:p14="http://schemas.microsoft.com/office/powerpoint/2010/main" val="3803594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Heb 5:12-14</a:t>
            </a:r>
          </a:p>
          <a:p>
            <a:endParaRPr lang="en-US" dirty="0"/>
          </a:p>
          <a:p>
            <a:r>
              <a:rPr lang="en-US" dirty="0"/>
              <a:t>12 For though by this time you ought to be teachers, you need someone to teach you again the first principles of the oracles of God; and you have come to need milk and not solid food. 13 For everyone who partakes only of milk is unskilled in the word of righteousness, for he is a babe. 14 But solid food belongs to those who are of full age, that is, those who by reason of use have their senses exercised to discern both good and evil.</a:t>
            </a:r>
          </a:p>
          <a:p>
            <a:r>
              <a:rPr lang="en-US" dirty="0"/>
              <a:t>NKJV</a:t>
            </a:r>
          </a:p>
          <a:p>
            <a:endParaRPr lang="en-US" dirty="0"/>
          </a:p>
        </p:txBody>
      </p:sp>
      <p:sp>
        <p:nvSpPr>
          <p:cNvPr id="4" name="Slide Number Placeholder 3"/>
          <p:cNvSpPr>
            <a:spLocks noGrp="1"/>
          </p:cNvSpPr>
          <p:nvPr>
            <p:ph type="sldNum" sz="quarter" idx="10"/>
          </p:nvPr>
        </p:nvSpPr>
        <p:spPr/>
        <p:txBody>
          <a:bodyPr/>
          <a:lstStyle/>
          <a:p>
            <a:fld id="{2FFE2E1F-827C-4CB3-92DE-598C772B0D90}" type="slidenum">
              <a:rPr lang="en-US" smtClean="0"/>
              <a:t>19</a:t>
            </a:fld>
            <a:endParaRPr lang="en-US" dirty="0"/>
          </a:p>
        </p:txBody>
      </p:sp>
    </p:spTree>
    <p:extLst>
      <p:ext uri="{BB962C8B-B14F-4D97-AF65-F5344CB8AC3E}">
        <p14:creationId xmlns:p14="http://schemas.microsoft.com/office/powerpoint/2010/main" val="925629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55980C2-5EE4-440A-8D3E-73DFCD7F4816}" type="slidenum">
              <a:rPr lang="en-US" altLang="en-US"/>
              <a:pPr/>
              <a:t>‹#›</a:t>
            </a:fld>
            <a:endParaRPr lang="en-US" altLang="en-US" dirty="0"/>
          </a:p>
        </p:txBody>
      </p:sp>
    </p:spTree>
    <p:extLst>
      <p:ext uri="{BB962C8B-B14F-4D97-AF65-F5344CB8AC3E}">
        <p14:creationId xmlns:p14="http://schemas.microsoft.com/office/powerpoint/2010/main" val="129627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5A51A6C-CE42-40CD-9BFE-71C3469DF3AD}" type="slidenum">
              <a:rPr lang="en-US" altLang="en-US"/>
              <a:pPr/>
              <a:t>‹#›</a:t>
            </a:fld>
            <a:endParaRPr lang="en-US" altLang="en-US" dirty="0"/>
          </a:p>
        </p:txBody>
      </p:sp>
    </p:spTree>
    <p:extLst>
      <p:ext uri="{BB962C8B-B14F-4D97-AF65-F5344CB8AC3E}">
        <p14:creationId xmlns:p14="http://schemas.microsoft.com/office/powerpoint/2010/main" val="56946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7DC4E5F-B99C-45A9-811E-25781F8FCD36}" type="slidenum">
              <a:rPr lang="en-US" altLang="en-US"/>
              <a:pPr/>
              <a:t>‹#›</a:t>
            </a:fld>
            <a:endParaRPr lang="en-US" altLang="en-US" dirty="0"/>
          </a:p>
        </p:txBody>
      </p:sp>
    </p:spTree>
    <p:extLst>
      <p:ext uri="{BB962C8B-B14F-4D97-AF65-F5344CB8AC3E}">
        <p14:creationId xmlns:p14="http://schemas.microsoft.com/office/powerpoint/2010/main" val="125868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1F901BA6-2B1B-4094-AD48-0EC9F219E0B6}" type="slidenum">
              <a:rPr lang="en-US" altLang="en-US"/>
              <a:pPr/>
              <a:t>‹#›</a:t>
            </a:fld>
            <a:endParaRPr lang="en-US" altLang="en-US" dirty="0"/>
          </a:p>
        </p:txBody>
      </p:sp>
    </p:spTree>
    <p:extLst>
      <p:ext uri="{BB962C8B-B14F-4D97-AF65-F5344CB8AC3E}">
        <p14:creationId xmlns:p14="http://schemas.microsoft.com/office/powerpoint/2010/main" val="71829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DF16310-2B06-42A8-84A0-B9626D0A9E66}" type="slidenum">
              <a:rPr lang="en-US" altLang="en-US"/>
              <a:pPr/>
              <a:t>‹#›</a:t>
            </a:fld>
            <a:endParaRPr lang="en-US" altLang="en-US" dirty="0"/>
          </a:p>
        </p:txBody>
      </p:sp>
    </p:spTree>
    <p:extLst>
      <p:ext uri="{BB962C8B-B14F-4D97-AF65-F5344CB8AC3E}">
        <p14:creationId xmlns:p14="http://schemas.microsoft.com/office/powerpoint/2010/main" val="423250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2296037-EA0A-4557-BFE9-CB1A8D2B09E3}" type="slidenum">
              <a:rPr lang="en-US" altLang="en-US"/>
              <a:pPr/>
              <a:t>‹#›</a:t>
            </a:fld>
            <a:endParaRPr lang="en-US" altLang="en-US" dirty="0"/>
          </a:p>
        </p:txBody>
      </p:sp>
    </p:spTree>
    <p:extLst>
      <p:ext uri="{BB962C8B-B14F-4D97-AF65-F5344CB8AC3E}">
        <p14:creationId xmlns:p14="http://schemas.microsoft.com/office/powerpoint/2010/main" val="398482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6C9DECC2-D95B-4E97-857A-B40DF318F379}" type="slidenum">
              <a:rPr lang="en-US" altLang="en-US"/>
              <a:pPr/>
              <a:t>‹#›</a:t>
            </a:fld>
            <a:endParaRPr lang="en-US" altLang="en-US" dirty="0"/>
          </a:p>
        </p:txBody>
      </p:sp>
    </p:spTree>
    <p:extLst>
      <p:ext uri="{BB962C8B-B14F-4D97-AF65-F5344CB8AC3E}">
        <p14:creationId xmlns:p14="http://schemas.microsoft.com/office/powerpoint/2010/main" val="1605151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C4CA7288-CE0F-47D7-8F0E-3E8B5F7F0863}" type="slidenum">
              <a:rPr lang="en-US" altLang="en-US"/>
              <a:pPr/>
              <a:t>‹#›</a:t>
            </a:fld>
            <a:endParaRPr lang="en-US" altLang="en-US" dirty="0"/>
          </a:p>
        </p:txBody>
      </p:sp>
    </p:spTree>
    <p:extLst>
      <p:ext uri="{BB962C8B-B14F-4D97-AF65-F5344CB8AC3E}">
        <p14:creationId xmlns:p14="http://schemas.microsoft.com/office/powerpoint/2010/main" val="687385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117A6B69-E613-4A5A-8CEA-A6D5CCCFA875}" type="slidenum">
              <a:rPr lang="en-US" altLang="en-US"/>
              <a:pPr/>
              <a:t>‹#›</a:t>
            </a:fld>
            <a:endParaRPr lang="en-US" altLang="en-US" dirty="0"/>
          </a:p>
        </p:txBody>
      </p:sp>
    </p:spTree>
    <p:extLst>
      <p:ext uri="{BB962C8B-B14F-4D97-AF65-F5344CB8AC3E}">
        <p14:creationId xmlns:p14="http://schemas.microsoft.com/office/powerpoint/2010/main" val="72372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CC289B51-6A8A-4B28-B382-A7C17A79AFB0}" type="slidenum">
              <a:rPr lang="en-US" altLang="en-US"/>
              <a:pPr/>
              <a:t>‹#›</a:t>
            </a:fld>
            <a:endParaRPr lang="en-US" altLang="en-US" dirty="0"/>
          </a:p>
        </p:txBody>
      </p:sp>
    </p:spTree>
    <p:extLst>
      <p:ext uri="{BB962C8B-B14F-4D97-AF65-F5344CB8AC3E}">
        <p14:creationId xmlns:p14="http://schemas.microsoft.com/office/powerpoint/2010/main" val="396253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1BF045F-77BA-4753-84A5-FFD6FA4B94E7}" type="slidenum">
              <a:rPr lang="en-US" altLang="en-US"/>
              <a:pPr/>
              <a:t>‹#›</a:t>
            </a:fld>
            <a:endParaRPr lang="en-US" altLang="en-US" dirty="0"/>
          </a:p>
        </p:txBody>
      </p:sp>
    </p:spTree>
    <p:extLst>
      <p:ext uri="{BB962C8B-B14F-4D97-AF65-F5344CB8AC3E}">
        <p14:creationId xmlns:p14="http://schemas.microsoft.com/office/powerpoint/2010/main" val="206454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9F44E99-7071-469A-B828-ABA4A7927C6D}" type="slidenum">
              <a:rPr lang="en-US" altLang="en-US"/>
              <a:pPr/>
              <a:t>‹#›</a:t>
            </a:fld>
            <a:endParaRPr lang="en-US" alt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r>
              <a:rPr lang="en-US" altLang="en-US" sz="7200" dirty="0"/>
              <a:t>Philippians 1:1-11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457200" y="685800"/>
            <a:ext cx="32766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3200" b="1" dirty="0"/>
              <a:t>Phil 1:2 </a:t>
            </a:r>
            <a:r>
              <a:rPr lang="en-US" altLang="en-US" sz="3200" i="1" dirty="0"/>
              <a:t>Grace to you and peace from God our Father and the Lord Jesus Christ. </a:t>
            </a:r>
          </a:p>
        </p:txBody>
      </p:sp>
      <p:sp>
        <p:nvSpPr>
          <p:cNvPr id="2" name="TextBox 1"/>
          <p:cNvSpPr txBox="1"/>
          <p:nvPr/>
        </p:nvSpPr>
        <p:spPr>
          <a:xfrm>
            <a:off x="4191000" y="609600"/>
            <a:ext cx="4495800" cy="1354217"/>
          </a:xfrm>
          <a:prstGeom prst="rect">
            <a:avLst/>
          </a:prstGeom>
          <a:noFill/>
        </p:spPr>
        <p:txBody>
          <a:bodyPr wrap="square" rtlCol="0">
            <a:spAutoFit/>
          </a:bodyPr>
          <a:lstStyle/>
          <a:p>
            <a:r>
              <a:rPr lang="en-US" sz="2000" b="1" dirty="0"/>
              <a:t>Grace</a:t>
            </a:r>
            <a:r>
              <a:rPr lang="en-US" sz="2000" dirty="0"/>
              <a:t> - good-will, loving-kindness, </a:t>
            </a:r>
            <a:r>
              <a:rPr lang="en-US" sz="2000" b="1" u="sng" dirty="0"/>
              <a:t>favor</a:t>
            </a:r>
          </a:p>
          <a:p>
            <a:r>
              <a:rPr lang="en-US" sz="1400" dirty="0"/>
              <a:t>(from Thayer's Greek Lexicon, Electronic Database. Copyright © 2000, 2003, 2006 by Biblesoft, Inc. All rights reserved.)</a:t>
            </a:r>
          </a:p>
        </p:txBody>
      </p:sp>
      <p:sp>
        <p:nvSpPr>
          <p:cNvPr id="3" name="TextBox 2"/>
          <p:cNvSpPr txBox="1"/>
          <p:nvPr/>
        </p:nvSpPr>
        <p:spPr>
          <a:xfrm>
            <a:off x="4223551" y="2209294"/>
            <a:ext cx="4419600" cy="2616101"/>
          </a:xfrm>
          <a:prstGeom prst="rect">
            <a:avLst/>
          </a:prstGeom>
          <a:noFill/>
        </p:spPr>
        <p:txBody>
          <a:bodyPr wrap="square" rtlCol="0">
            <a:spAutoFit/>
          </a:bodyPr>
          <a:lstStyle/>
          <a:p>
            <a:r>
              <a:rPr lang="en-US" sz="2000" b="1" dirty="0"/>
              <a:t>Peace</a:t>
            </a:r>
            <a:r>
              <a:rPr lang="en-US" dirty="0"/>
              <a:t> </a:t>
            </a:r>
            <a:r>
              <a:rPr lang="en-US" sz="2000" dirty="0"/>
              <a:t>- …according to a conception distinctly peculiar to Christianity, the tranquil state of a soul </a:t>
            </a:r>
            <a:r>
              <a:rPr lang="en-US" sz="2000" b="1" u="sng" dirty="0"/>
              <a:t>assured</a:t>
            </a:r>
            <a:r>
              <a:rPr lang="en-US" sz="2000" dirty="0"/>
              <a:t> of its salvation through Christ, and so fearing nothing from God and content with its earthly lot, of whatsoever sort that is.</a:t>
            </a:r>
          </a:p>
          <a:p>
            <a:r>
              <a:rPr lang="en-US" sz="1200" dirty="0"/>
              <a:t>(from Thayer's Greek Lexicon, Electronic Database. Copyright © 2000, 2003, 2006 by Biblesoft, Inc. All rights reserved.)</a:t>
            </a:r>
          </a:p>
        </p:txBody>
      </p:sp>
    </p:spTree>
    <p:extLst>
      <p:ext uri="{BB962C8B-B14F-4D97-AF65-F5344CB8AC3E}">
        <p14:creationId xmlns:p14="http://schemas.microsoft.com/office/powerpoint/2010/main" val="40804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anim calcmode="lin" valueType="num">
                                      <p:cBhvr>
                                        <p:cTn id="14" dur="2000" fill="hold"/>
                                        <p:tgtEl>
                                          <p:spTgt spid="3"/>
                                        </p:tgtEl>
                                        <p:attrNameLst>
                                          <p:attrName>ppt_w</p:attrName>
                                        </p:attrNameLst>
                                      </p:cBhvr>
                                      <p:tavLst>
                                        <p:tav tm="0" fmla="#ppt_w*sin(2.5*pi*$)">
                                          <p:val>
                                            <p:fltVal val="0"/>
                                          </p:val>
                                        </p:tav>
                                        <p:tav tm="100000">
                                          <p:val>
                                            <p:fltVal val="1"/>
                                          </p:val>
                                        </p:tav>
                                      </p:tavLst>
                                    </p:anim>
                                    <p:anim calcmode="lin" valueType="num">
                                      <p:cBhvr>
                                        <p:cTn id="15"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Peace</a:t>
            </a:r>
          </a:p>
        </p:txBody>
      </p:sp>
      <p:sp>
        <p:nvSpPr>
          <p:cNvPr id="3" name="Content Placeholder 2"/>
          <p:cNvSpPr>
            <a:spLocks noGrp="1"/>
          </p:cNvSpPr>
          <p:nvPr>
            <p:ph idx="1"/>
          </p:nvPr>
        </p:nvSpPr>
        <p:spPr>
          <a:xfrm>
            <a:off x="457200" y="1371600"/>
            <a:ext cx="8229600" cy="4754563"/>
          </a:xfrm>
        </p:spPr>
        <p:txBody>
          <a:bodyPr/>
          <a:lstStyle/>
          <a:p>
            <a:r>
              <a:rPr lang="en-US" b="1" dirty="0"/>
              <a:t>Phil 4:7 </a:t>
            </a:r>
            <a:r>
              <a:rPr lang="en-US" i="1" dirty="0"/>
              <a:t>…and the peace of God, which surpasses all understanding, will guard your hearts and minds through Christ Jesus. </a:t>
            </a:r>
            <a:r>
              <a:rPr lang="en-US" dirty="0"/>
              <a:t>NKJV</a:t>
            </a:r>
          </a:p>
          <a:p>
            <a:r>
              <a:rPr lang="en-US" b="1" dirty="0"/>
              <a:t>John 14:27 </a:t>
            </a:r>
            <a:r>
              <a:rPr lang="en-US" i="1" dirty="0"/>
              <a:t>Peace I leave with you, My peace I give to you; not as the world gives do I give to you. Let not your heart be troubled, neither let it be afraid. </a:t>
            </a:r>
            <a:r>
              <a:rPr lang="en-US" dirty="0"/>
              <a:t>NKJV</a:t>
            </a:r>
          </a:p>
          <a:p>
            <a:r>
              <a:rPr lang="en-US" dirty="0"/>
              <a:t>Paul did not have this peace until he </a:t>
            </a:r>
            <a:r>
              <a:rPr lang="en-US" b="1" u="sng" dirty="0"/>
              <a:t>stopped</a:t>
            </a:r>
            <a:r>
              <a:rPr lang="en-US" dirty="0"/>
              <a:t> kicking against the goads!</a:t>
            </a:r>
          </a:p>
          <a:p>
            <a:endParaRPr lang="en-US" dirty="0"/>
          </a:p>
          <a:p>
            <a:endParaRPr lang="en-US" dirty="0"/>
          </a:p>
        </p:txBody>
      </p:sp>
    </p:spTree>
    <p:extLst>
      <p:ext uri="{BB962C8B-B14F-4D97-AF65-F5344CB8AC3E}">
        <p14:creationId xmlns:p14="http://schemas.microsoft.com/office/powerpoint/2010/main" val="1532965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457200" y="685800"/>
            <a:ext cx="32766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3200" b="1" dirty="0"/>
              <a:t>Phil 1:2 </a:t>
            </a:r>
            <a:r>
              <a:rPr lang="en-US" altLang="en-US" sz="3200" i="1" dirty="0"/>
              <a:t>Grace to you and peace from God our Father and the Lord Jesus Christ. </a:t>
            </a:r>
          </a:p>
        </p:txBody>
      </p:sp>
      <p:sp>
        <p:nvSpPr>
          <p:cNvPr id="2" name="TextBox 1"/>
          <p:cNvSpPr txBox="1"/>
          <p:nvPr/>
        </p:nvSpPr>
        <p:spPr>
          <a:xfrm>
            <a:off x="4191000" y="609600"/>
            <a:ext cx="4495800" cy="1354217"/>
          </a:xfrm>
          <a:prstGeom prst="rect">
            <a:avLst/>
          </a:prstGeom>
          <a:noFill/>
        </p:spPr>
        <p:txBody>
          <a:bodyPr wrap="square" rtlCol="0">
            <a:spAutoFit/>
          </a:bodyPr>
          <a:lstStyle/>
          <a:p>
            <a:r>
              <a:rPr lang="en-US" sz="2000" b="1" dirty="0"/>
              <a:t>Grace</a:t>
            </a:r>
            <a:r>
              <a:rPr lang="en-US" sz="2000" dirty="0"/>
              <a:t> - good-will, loving-kindness, favor</a:t>
            </a:r>
          </a:p>
          <a:p>
            <a:r>
              <a:rPr lang="en-US" sz="1400" dirty="0"/>
              <a:t>(from Thayer's Greek Lexicon, Electronic Database. Copyright © 2000, 2003, 2006 by Biblesoft, Inc. All rights reserved.)</a:t>
            </a:r>
          </a:p>
        </p:txBody>
      </p:sp>
      <p:sp>
        <p:nvSpPr>
          <p:cNvPr id="3" name="TextBox 2"/>
          <p:cNvSpPr txBox="1"/>
          <p:nvPr/>
        </p:nvSpPr>
        <p:spPr>
          <a:xfrm>
            <a:off x="4223551" y="2209294"/>
            <a:ext cx="4419600" cy="2616101"/>
          </a:xfrm>
          <a:prstGeom prst="rect">
            <a:avLst/>
          </a:prstGeom>
          <a:noFill/>
        </p:spPr>
        <p:txBody>
          <a:bodyPr wrap="square" rtlCol="0">
            <a:spAutoFit/>
          </a:bodyPr>
          <a:lstStyle/>
          <a:p>
            <a:r>
              <a:rPr lang="en-US" sz="2000" b="1" dirty="0"/>
              <a:t>Peace</a:t>
            </a:r>
            <a:r>
              <a:rPr lang="en-US" dirty="0"/>
              <a:t> </a:t>
            </a:r>
            <a:r>
              <a:rPr lang="en-US" sz="2000" dirty="0"/>
              <a:t>- …according to a conception distinctly peculiar to Christianity, the tranquil state of a soul assured of its salvation through Christ, and so fearing nothing from God and content with its earthly lot, of whatsoever sort that is.</a:t>
            </a:r>
          </a:p>
          <a:p>
            <a:r>
              <a:rPr lang="en-US" sz="1200" dirty="0"/>
              <a:t>(from Thayer's Greek Lexicon, Electronic Database. Copyright © 2000, 2003, 2006 by Biblesoft, Inc. All rights reserved.)</a:t>
            </a:r>
          </a:p>
        </p:txBody>
      </p:sp>
      <p:sp>
        <p:nvSpPr>
          <p:cNvPr id="5" name="TextBox 4"/>
          <p:cNvSpPr txBox="1"/>
          <p:nvPr/>
        </p:nvSpPr>
        <p:spPr>
          <a:xfrm>
            <a:off x="533400" y="5334000"/>
            <a:ext cx="8153400" cy="1077218"/>
          </a:xfrm>
          <a:prstGeom prst="rect">
            <a:avLst/>
          </a:prstGeom>
          <a:noFill/>
        </p:spPr>
        <p:txBody>
          <a:bodyPr wrap="square" rtlCol="0">
            <a:spAutoFit/>
          </a:bodyPr>
          <a:lstStyle/>
          <a:p>
            <a:pPr algn="ctr"/>
            <a:r>
              <a:rPr lang="en-US" sz="3200" b="1" dirty="0">
                <a:solidFill>
                  <a:srgbClr val="C00000"/>
                </a:solidFill>
              </a:rPr>
              <a:t>God, along with His son, is the only source of grace and peace!</a:t>
            </a:r>
          </a:p>
        </p:txBody>
      </p:sp>
    </p:spTree>
    <p:extLst>
      <p:ext uri="{BB962C8B-B14F-4D97-AF65-F5344CB8AC3E}">
        <p14:creationId xmlns:p14="http://schemas.microsoft.com/office/powerpoint/2010/main" val="327803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914400"/>
          </a:xfrm>
        </p:spPr>
        <p:txBody>
          <a:bodyPr/>
          <a:lstStyle/>
          <a:p>
            <a:r>
              <a:rPr lang="en-US" dirty="0"/>
              <a:t>Phil 2:3-4</a:t>
            </a:r>
          </a:p>
        </p:txBody>
      </p:sp>
      <p:sp>
        <p:nvSpPr>
          <p:cNvPr id="3" name="Content Placeholder 2"/>
          <p:cNvSpPr>
            <a:spLocks noGrp="1"/>
          </p:cNvSpPr>
          <p:nvPr>
            <p:ph idx="1"/>
          </p:nvPr>
        </p:nvSpPr>
        <p:spPr>
          <a:xfrm>
            <a:off x="3887788" y="381001"/>
            <a:ext cx="4629150" cy="5480050"/>
          </a:xfrm>
        </p:spPr>
        <p:txBody>
          <a:bodyPr/>
          <a:lstStyle/>
          <a:p>
            <a:r>
              <a:rPr lang="en-US" b="1" u="sng" dirty="0"/>
              <a:t>2 Cor 11:28-29 </a:t>
            </a:r>
            <a:r>
              <a:rPr lang="en-US" b="1" i="1" u="sng" dirty="0"/>
              <a:t>…</a:t>
            </a:r>
            <a:r>
              <a:rPr lang="en-US" i="1" dirty="0"/>
              <a:t>besides the other things, what comes upon me daily: my deep concern for all the churches. 29 Who is weak, and I am not weak? Who is made to stumble, and I do not burn with indignation? </a:t>
            </a:r>
            <a:r>
              <a:rPr lang="en-US" dirty="0"/>
              <a:t>NKJV</a:t>
            </a:r>
          </a:p>
          <a:p>
            <a:endParaRPr lang="en-US" dirty="0"/>
          </a:p>
        </p:txBody>
      </p:sp>
      <p:sp>
        <p:nvSpPr>
          <p:cNvPr id="4" name="Text Placeholder 3"/>
          <p:cNvSpPr>
            <a:spLocks noGrp="1"/>
          </p:cNvSpPr>
          <p:nvPr>
            <p:ph type="body" sz="half" idx="2"/>
          </p:nvPr>
        </p:nvSpPr>
        <p:spPr>
          <a:xfrm>
            <a:off x="630238" y="1447800"/>
            <a:ext cx="2949575" cy="4421188"/>
          </a:xfrm>
        </p:spPr>
        <p:txBody>
          <a:bodyPr/>
          <a:lstStyle/>
          <a:p>
            <a:r>
              <a:rPr lang="en-US" sz="2800" dirty="0"/>
              <a:t>3 I thank my God upon </a:t>
            </a:r>
            <a:r>
              <a:rPr lang="en-US" sz="2800" dirty="0">
                <a:solidFill>
                  <a:srgbClr val="C00000"/>
                </a:solidFill>
              </a:rPr>
              <a:t>every</a:t>
            </a:r>
            <a:r>
              <a:rPr lang="en-US" sz="2800" dirty="0"/>
              <a:t> remembrance of you, 4 </a:t>
            </a:r>
            <a:r>
              <a:rPr lang="en-US" sz="2800" dirty="0">
                <a:solidFill>
                  <a:srgbClr val="C00000"/>
                </a:solidFill>
              </a:rPr>
              <a:t>always</a:t>
            </a:r>
            <a:r>
              <a:rPr lang="en-US" sz="2800" dirty="0"/>
              <a:t> in </a:t>
            </a:r>
            <a:r>
              <a:rPr lang="en-US" sz="2800" dirty="0">
                <a:solidFill>
                  <a:srgbClr val="C00000"/>
                </a:solidFill>
              </a:rPr>
              <a:t>every</a:t>
            </a:r>
            <a:r>
              <a:rPr lang="en-US" sz="2800" dirty="0"/>
              <a:t> prayer of mine making request for you all with </a:t>
            </a:r>
            <a:r>
              <a:rPr lang="en-US" sz="2800" dirty="0">
                <a:solidFill>
                  <a:srgbClr val="C00000"/>
                </a:solidFill>
              </a:rPr>
              <a:t>joy</a:t>
            </a:r>
            <a:r>
              <a:rPr lang="en-US" sz="2800" dirty="0"/>
              <a:t>…</a:t>
            </a:r>
          </a:p>
        </p:txBody>
      </p:sp>
    </p:spTree>
    <p:extLst>
      <p:ext uri="{BB962C8B-B14F-4D97-AF65-F5344CB8AC3E}">
        <p14:creationId xmlns:p14="http://schemas.microsoft.com/office/powerpoint/2010/main" val="219576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914400"/>
          </a:xfrm>
        </p:spPr>
        <p:txBody>
          <a:bodyPr/>
          <a:lstStyle/>
          <a:p>
            <a:r>
              <a:rPr lang="en-US" dirty="0"/>
              <a:t>Philippians 1:5-6</a:t>
            </a:r>
          </a:p>
        </p:txBody>
      </p:sp>
      <p:sp>
        <p:nvSpPr>
          <p:cNvPr id="3" name="Content Placeholder 2"/>
          <p:cNvSpPr>
            <a:spLocks noGrp="1"/>
          </p:cNvSpPr>
          <p:nvPr>
            <p:ph idx="1"/>
          </p:nvPr>
        </p:nvSpPr>
        <p:spPr>
          <a:xfrm>
            <a:off x="3887788" y="987425"/>
            <a:ext cx="4875212" cy="4873625"/>
          </a:xfrm>
        </p:spPr>
        <p:txBody>
          <a:bodyPr/>
          <a:lstStyle/>
          <a:p>
            <a:r>
              <a:rPr lang="en-US" sz="1800" b="1" dirty="0"/>
              <a:t>Koinoonia </a:t>
            </a:r>
            <a:r>
              <a:rPr lang="en-US" sz="1800" dirty="0"/>
              <a:t>- fellowship, association, community, communion, joint participation, contact</a:t>
            </a:r>
          </a:p>
          <a:p>
            <a:r>
              <a:rPr lang="en-US" sz="1800" dirty="0"/>
              <a:t>1.	the </a:t>
            </a:r>
            <a:r>
              <a:rPr lang="en-US" sz="1800" b="1" dirty="0">
                <a:solidFill>
                  <a:srgbClr val="C00000"/>
                </a:solidFill>
              </a:rPr>
              <a:t>share</a:t>
            </a:r>
            <a:r>
              <a:rPr lang="en-US" sz="1800" dirty="0"/>
              <a:t> which one has in anything, </a:t>
            </a:r>
            <a:r>
              <a:rPr lang="en-US" sz="1800" b="1" dirty="0">
                <a:solidFill>
                  <a:srgbClr val="C00000"/>
                </a:solidFill>
              </a:rPr>
              <a:t>participation</a:t>
            </a:r>
            <a:r>
              <a:rPr lang="en-US" sz="1800" dirty="0"/>
              <a:t>; with the genitive of the thing in which he shares: Pneumatos , </a:t>
            </a:r>
            <a:r>
              <a:rPr lang="en-US" sz="1800" u="sng" dirty="0">
                <a:solidFill>
                  <a:srgbClr val="C00000"/>
                </a:solidFill>
              </a:rPr>
              <a:t>Phil 2:1</a:t>
            </a:r>
          </a:p>
          <a:p>
            <a:r>
              <a:rPr lang="en-US" sz="1800" dirty="0"/>
              <a:t>2.	contact, fellowship, </a:t>
            </a:r>
            <a:r>
              <a:rPr lang="en-US" sz="1800" b="1" dirty="0">
                <a:solidFill>
                  <a:srgbClr val="C00000"/>
                </a:solidFill>
              </a:rPr>
              <a:t>intimacy</a:t>
            </a:r>
            <a:r>
              <a:rPr lang="en-US" sz="1800" dirty="0"/>
              <a:t>:</a:t>
            </a:r>
          </a:p>
          <a:p>
            <a:pPr lvl="1"/>
            <a:r>
              <a:rPr lang="en-US" sz="1000" dirty="0"/>
              <a:t>(from Thayer's Greek Lexicon, Electronic Database. Copyright © 2000, 2003, 2006 by Biblesoft, Inc. All rights reserved.)</a:t>
            </a:r>
          </a:p>
          <a:p>
            <a:r>
              <a:rPr lang="en-US" sz="1800" dirty="0"/>
              <a:t>2 Cor 8:1-7; 2 Cor 11:8-9; Phil 4:14-16</a:t>
            </a:r>
          </a:p>
          <a:p>
            <a:r>
              <a:rPr lang="en-US" sz="1800" dirty="0"/>
              <a:t>The Christians in Philippi were </a:t>
            </a:r>
            <a:r>
              <a:rPr lang="en-US" sz="1800" b="1" u="sng" dirty="0"/>
              <a:t>consistently</a:t>
            </a:r>
            <a:r>
              <a:rPr lang="en-US" sz="1800" dirty="0"/>
              <a:t> selfless!</a:t>
            </a:r>
          </a:p>
          <a:p>
            <a:r>
              <a:rPr lang="en-US" sz="1800" dirty="0"/>
              <a:t>The Philippian Christians could be consistently selfless because </a:t>
            </a:r>
            <a:r>
              <a:rPr lang="en-US" sz="1800" b="1" u="sng" dirty="0"/>
              <a:t>God</a:t>
            </a:r>
            <a:r>
              <a:rPr lang="en-US" sz="1800" dirty="0"/>
              <a:t> was working through them.</a:t>
            </a:r>
          </a:p>
          <a:p>
            <a:r>
              <a:rPr lang="en-US" sz="1800" dirty="0"/>
              <a:t>Eph 3:20 -  God works in </a:t>
            </a:r>
            <a:r>
              <a:rPr lang="en-US" sz="1800" b="1" u="sng" dirty="0"/>
              <a:t>us</a:t>
            </a:r>
            <a:r>
              <a:rPr lang="en-US" sz="1800" dirty="0"/>
              <a:t> to accomplish great things.</a:t>
            </a:r>
          </a:p>
        </p:txBody>
      </p:sp>
      <p:sp>
        <p:nvSpPr>
          <p:cNvPr id="4" name="Text Placeholder 3"/>
          <p:cNvSpPr>
            <a:spLocks noGrp="1"/>
          </p:cNvSpPr>
          <p:nvPr>
            <p:ph type="body" sz="half" idx="2"/>
          </p:nvPr>
        </p:nvSpPr>
        <p:spPr>
          <a:xfrm>
            <a:off x="457200" y="1371600"/>
            <a:ext cx="3122613" cy="4497388"/>
          </a:xfrm>
        </p:spPr>
        <p:txBody>
          <a:bodyPr/>
          <a:lstStyle/>
          <a:p>
            <a:r>
              <a:rPr lang="en-US" sz="2400" dirty="0"/>
              <a:t>5 for your </a:t>
            </a:r>
            <a:r>
              <a:rPr lang="en-US" sz="2400" b="1" dirty="0">
                <a:solidFill>
                  <a:srgbClr val="C00000"/>
                </a:solidFill>
              </a:rPr>
              <a:t>fellowship</a:t>
            </a:r>
            <a:r>
              <a:rPr lang="en-US" sz="2400" dirty="0"/>
              <a:t> in the gospel from the first day until now, 6 being confident of this very thing, that He who has begun a good work in you will complete it until the day of Jesus Christ; </a:t>
            </a:r>
          </a:p>
          <a:p>
            <a:r>
              <a:rPr lang="en-US" dirty="0"/>
              <a:t>NKJV</a:t>
            </a:r>
          </a:p>
          <a:p>
            <a:endParaRPr lang="en-US" dirty="0"/>
          </a:p>
        </p:txBody>
      </p:sp>
    </p:spTree>
    <p:extLst>
      <p:ext uri="{BB962C8B-B14F-4D97-AF65-F5344CB8AC3E}">
        <p14:creationId xmlns:p14="http://schemas.microsoft.com/office/powerpoint/2010/main" val="362031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685800"/>
          </a:xfrm>
        </p:spPr>
        <p:txBody>
          <a:bodyPr/>
          <a:lstStyle/>
          <a:p>
            <a:r>
              <a:rPr lang="en-US" dirty="0"/>
              <a:t>Phil 1:7-8</a:t>
            </a:r>
          </a:p>
        </p:txBody>
      </p:sp>
      <p:sp>
        <p:nvSpPr>
          <p:cNvPr id="3" name="Content Placeholder 2"/>
          <p:cNvSpPr>
            <a:spLocks noGrp="1"/>
          </p:cNvSpPr>
          <p:nvPr>
            <p:ph idx="1"/>
          </p:nvPr>
        </p:nvSpPr>
        <p:spPr>
          <a:xfrm>
            <a:off x="3887788" y="987425"/>
            <a:ext cx="4875212" cy="5337175"/>
          </a:xfrm>
        </p:spPr>
        <p:txBody>
          <a:bodyPr/>
          <a:lstStyle/>
          <a:p>
            <a:r>
              <a:rPr lang="en-US" sz="2800" dirty="0"/>
              <a:t>Paul had the Philippians in his </a:t>
            </a:r>
            <a:r>
              <a:rPr lang="en-US" sz="2800" b="1" u="sng" dirty="0"/>
              <a:t>heart</a:t>
            </a:r>
            <a:r>
              <a:rPr lang="en-US" sz="2800" dirty="0"/>
              <a:t>, he longed for them with the </a:t>
            </a:r>
            <a:r>
              <a:rPr lang="en-US" sz="2800" b="1" u="sng" dirty="0"/>
              <a:t>affection</a:t>
            </a:r>
            <a:r>
              <a:rPr lang="en-US" sz="2800" dirty="0"/>
              <a:t> of Jesus Christ.</a:t>
            </a:r>
          </a:p>
          <a:p>
            <a:r>
              <a:rPr lang="en-US" sz="2800" dirty="0"/>
              <a:t>Sung</a:t>
            </a:r>
            <a:r>
              <a:rPr lang="en-US" sz="2800" dirty="0">
                <a:solidFill>
                  <a:srgbClr val="C00000"/>
                </a:solidFill>
              </a:rPr>
              <a:t>koinoonos</a:t>
            </a:r>
            <a:r>
              <a:rPr lang="en-US" sz="2800" dirty="0"/>
              <a:t> - participant with others in (anything), joint partner:</a:t>
            </a:r>
          </a:p>
          <a:p>
            <a:pPr lvl="1"/>
            <a:r>
              <a:rPr lang="en-US" sz="1400" dirty="0"/>
              <a:t>(from Thayer's Greek Lexicon, Electronic Database. Copyright © 2000, 2003, 2006 by Biblesoft, Inc. All rights reserved.)</a:t>
            </a:r>
          </a:p>
          <a:p>
            <a:r>
              <a:rPr lang="en-US" sz="2800" dirty="0"/>
              <a:t>Paul and the Philippians were joint partners in God’s </a:t>
            </a:r>
            <a:r>
              <a:rPr lang="en-US" sz="2800" b="1" u="sng" dirty="0"/>
              <a:t>grace</a:t>
            </a:r>
            <a:r>
              <a:rPr lang="en-US" sz="2800" dirty="0"/>
              <a:t>.</a:t>
            </a:r>
          </a:p>
          <a:p>
            <a:endParaRPr lang="en-US" sz="2800" dirty="0"/>
          </a:p>
        </p:txBody>
      </p:sp>
      <p:sp>
        <p:nvSpPr>
          <p:cNvPr id="4" name="Text Placeholder 3"/>
          <p:cNvSpPr>
            <a:spLocks noGrp="1"/>
          </p:cNvSpPr>
          <p:nvPr>
            <p:ph type="body" sz="half" idx="2"/>
          </p:nvPr>
        </p:nvSpPr>
        <p:spPr>
          <a:xfrm>
            <a:off x="630238" y="1219200"/>
            <a:ext cx="2949575" cy="4649788"/>
          </a:xfrm>
        </p:spPr>
        <p:txBody>
          <a:bodyPr/>
          <a:lstStyle/>
          <a:p>
            <a:r>
              <a:rPr lang="en-US" sz="2000" dirty="0"/>
              <a:t>7 just as it is right for me to think this of you all, because I have you in my heart, inasmuch as both in my chains and in the defense and confirmation of the gospel, you all are partakers with me of grace. 8 For God is my witness, how greatly I long for you all with the affection of Jesus Christ. </a:t>
            </a:r>
          </a:p>
          <a:p>
            <a:pPr algn="r"/>
            <a:r>
              <a:rPr lang="en-US" dirty="0"/>
              <a:t>NKJV</a:t>
            </a:r>
          </a:p>
          <a:p>
            <a:endParaRPr lang="en-US" dirty="0"/>
          </a:p>
        </p:txBody>
      </p:sp>
    </p:spTree>
    <p:extLst>
      <p:ext uri="{BB962C8B-B14F-4D97-AF65-F5344CB8AC3E}">
        <p14:creationId xmlns:p14="http://schemas.microsoft.com/office/powerpoint/2010/main" val="252674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530225"/>
          </a:xfrm>
        </p:spPr>
        <p:txBody>
          <a:bodyPr/>
          <a:lstStyle/>
          <a:p>
            <a:r>
              <a:rPr lang="en-US" dirty="0"/>
              <a:t>Phil 1:9-11</a:t>
            </a:r>
          </a:p>
        </p:txBody>
      </p:sp>
      <p:sp>
        <p:nvSpPr>
          <p:cNvPr id="3" name="Content Placeholder 2"/>
          <p:cNvSpPr>
            <a:spLocks noGrp="1"/>
          </p:cNvSpPr>
          <p:nvPr>
            <p:ph idx="1"/>
          </p:nvPr>
        </p:nvSpPr>
        <p:spPr/>
        <p:txBody>
          <a:bodyPr/>
          <a:lstStyle/>
          <a:p>
            <a:r>
              <a:rPr lang="en-US" sz="2800" dirty="0"/>
              <a:t>Paul wanted their love to abound in knowledge and </a:t>
            </a:r>
            <a:r>
              <a:rPr lang="en-US" sz="2800" b="1" u="sng" dirty="0"/>
              <a:t>discernment</a:t>
            </a:r>
            <a:r>
              <a:rPr lang="en-US" sz="2800" dirty="0"/>
              <a:t>.</a:t>
            </a:r>
          </a:p>
          <a:p>
            <a:r>
              <a:rPr lang="en-US" sz="2800" dirty="0"/>
              <a:t>Their knowledge and discernment would enable them to </a:t>
            </a:r>
            <a:r>
              <a:rPr lang="en-US" sz="2800" b="1" u="sng" dirty="0"/>
              <a:t>approve</a:t>
            </a:r>
            <a:r>
              <a:rPr lang="en-US" sz="2800" dirty="0"/>
              <a:t> the things that are excellent.</a:t>
            </a:r>
          </a:p>
          <a:p>
            <a:r>
              <a:rPr lang="en-US" sz="2000" dirty="0"/>
              <a:t>Approve 1. to test, examine, prove, scrutinize (to see whether a thing be genuine or not), as metals:</a:t>
            </a:r>
          </a:p>
          <a:p>
            <a:pPr lvl="1"/>
            <a:r>
              <a:rPr lang="en-US" sz="800" dirty="0"/>
              <a:t>(from Thayer's Greek Lexicon, PC Study Bible formatted Electronic Database. Copyright © 2006 by Biblesoft, Inc. All rights reserved.)</a:t>
            </a:r>
          </a:p>
          <a:p>
            <a:endParaRPr lang="en-US" sz="2800" dirty="0"/>
          </a:p>
        </p:txBody>
      </p:sp>
      <p:sp>
        <p:nvSpPr>
          <p:cNvPr id="4" name="Text Placeholder 3"/>
          <p:cNvSpPr>
            <a:spLocks noGrp="1"/>
          </p:cNvSpPr>
          <p:nvPr>
            <p:ph type="body" sz="half" idx="2"/>
          </p:nvPr>
        </p:nvSpPr>
        <p:spPr>
          <a:xfrm>
            <a:off x="630238" y="987425"/>
            <a:ext cx="2949575" cy="4881563"/>
          </a:xfrm>
        </p:spPr>
        <p:txBody>
          <a:bodyPr/>
          <a:lstStyle/>
          <a:p>
            <a:r>
              <a:rPr lang="en-US" sz="2000" i="1" dirty="0"/>
              <a:t>9 And this I pray, that your love may abound still more and more in knowledge and all discernment, 10 that you may approve the things that are excellent, that you may be sincere and without offense till the day of Christ, 11 being filled with the fruits of righteousness which are by Jesus Christ, to the glory and praise of God. </a:t>
            </a:r>
          </a:p>
          <a:p>
            <a:r>
              <a:rPr lang="en-US" dirty="0"/>
              <a:t>NKJV</a:t>
            </a:r>
          </a:p>
          <a:p>
            <a:endParaRPr lang="en-US" dirty="0"/>
          </a:p>
        </p:txBody>
      </p:sp>
      <p:cxnSp>
        <p:nvCxnSpPr>
          <p:cNvPr id="6" name="Straight Arrow Connector 5"/>
          <p:cNvCxnSpPr/>
          <p:nvPr/>
        </p:nvCxnSpPr>
        <p:spPr>
          <a:xfrm>
            <a:off x="2667000" y="2743200"/>
            <a:ext cx="1600200" cy="1524000"/>
          </a:xfrm>
          <a:prstGeom prst="straightConnector1">
            <a:avLst/>
          </a:prstGeom>
          <a:ln w="57150">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422406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530225"/>
          </a:xfrm>
        </p:spPr>
        <p:txBody>
          <a:bodyPr/>
          <a:lstStyle/>
          <a:p>
            <a:r>
              <a:rPr lang="en-US" dirty="0"/>
              <a:t>Phil 1:9-11</a:t>
            </a:r>
          </a:p>
        </p:txBody>
      </p:sp>
      <p:sp>
        <p:nvSpPr>
          <p:cNvPr id="3" name="Content Placeholder 2"/>
          <p:cNvSpPr>
            <a:spLocks noGrp="1"/>
          </p:cNvSpPr>
          <p:nvPr>
            <p:ph idx="1"/>
          </p:nvPr>
        </p:nvSpPr>
        <p:spPr/>
        <p:txBody>
          <a:bodyPr/>
          <a:lstStyle/>
          <a:p>
            <a:r>
              <a:rPr lang="en-US" sz="1400" dirty="0"/>
              <a:t>Paul wanted their love to abound in knowledge and </a:t>
            </a:r>
            <a:r>
              <a:rPr lang="en-US" sz="1400" b="1" u="sng" dirty="0"/>
              <a:t>discernment</a:t>
            </a:r>
            <a:r>
              <a:rPr lang="en-US" sz="1400" dirty="0"/>
              <a:t>.</a:t>
            </a:r>
          </a:p>
          <a:p>
            <a:r>
              <a:rPr lang="en-US" sz="1400" dirty="0"/>
              <a:t>Their knowledge and discernment enable them to </a:t>
            </a:r>
            <a:r>
              <a:rPr lang="en-US" sz="1400" b="1" u="sng" dirty="0"/>
              <a:t>approve</a:t>
            </a:r>
            <a:r>
              <a:rPr lang="en-US" sz="1400" dirty="0"/>
              <a:t> the things that are excellent.</a:t>
            </a:r>
          </a:p>
          <a:p>
            <a:r>
              <a:rPr lang="en-US" sz="1400" dirty="0"/>
              <a:t>Approve 1. to test, examine, prove, scrutinize (to see whether a thing be genuine or not), as metals:</a:t>
            </a:r>
          </a:p>
          <a:p>
            <a:pPr lvl="1"/>
            <a:r>
              <a:rPr lang="en-US" sz="800" dirty="0"/>
              <a:t>(from Thayer's Greek Lexicon, PC Study Bible formatted Electronic Database. Copyright © 2006 by Biblesoft, Inc. All rights reserved.)</a:t>
            </a:r>
          </a:p>
          <a:p>
            <a:r>
              <a:rPr lang="en-US" sz="2800" dirty="0"/>
              <a:t>Heb 5:12-14</a:t>
            </a:r>
          </a:p>
          <a:p>
            <a:r>
              <a:rPr lang="en-US" sz="2800" dirty="0"/>
              <a:t>Over time a Christian should be able to </a:t>
            </a:r>
            <a:r>
              <a:rPr lang="en-US" sz="2800" b="1" u="sng" dirty="0"/>
              <a:t>discern</a:t>
            </a:r>
            <a:r>
              <a:rPr lang="en-US" sz="2800" dirty="0"/>
              <a:t> between good and evil.</a:t>
            </a:r>
          </a:p>
          <a:p>
            <a:r>
              <a:rPr lang="en-US" sz="2800" dirty="0"/>
              <a:t>Testing or refining1 Cor 3:13-15 (your works); 1 Peter 1:7-9 (you)</a:t>
            </a:r>
          </a:p>
        </p:txBody>
      </p:sp>
      <p:sp>
        <p:nvSpPr>
          <p:cNvPr id="4" name="Text Placeholder 3"/>
          <p:cNvSpPr>
            <a:spLocks noGrp="1"/>
          </p:cNvSpPr>
          <p:nvPr>
            <p:ph type="body" sz="half" idx="2"/>
          </p:nvPr>
        </p:nvSpPr>
        <p:spPr>
          <a:xfrm>
            <a:off x="630238" y="987425"/>
            <a:ext cx="2949575" cy="4881563"/>
          </a:xfrm>
        </p:spPr>
        <p:txBody>
          <a:bodyPr/>
          <a:lstStyle/>
          <a:p>
            <a:r>
              <a:rPr lang="en-US" sz="2000" i="1" dirty="0"/>
              <a:t>9 And this I pray, that your love may abound still more and more in knowledge and all discernment, 10 that you may approve the things that are excellent, that you may be sincere and without offense till the day of Christ, 11 being filled with the fruits of righteousness which are by Jesus Christ, to the glory and praise of God. </a:t>
            </a:r>
          </a:p>
          <a:p>
            <a:r>
              <a:rPr lang="en-US" dirty="0"/>
              <a:t>NKJV</a:t>
            </a:r>
          </a:p>
          <a:p>
            <a:endParaRPr lang="en-US" dirty="0"/>
          </a:p>
        </p:txBody>
      </p:sp>
    </p:spTree>
    <p:extLst>
      <p:ext uri="{BB962C8B-B14F-4D97-AF65-F5344CB8AC3E}">
        <p14:creationId xmlns:p14="http://schemas.microsoft.com/office/powerpoint/2010/main" val="11308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530225"/>
          </a:xfrm>
        </p:spPr>
        <p:txBody>
          <a:bodyPr/>
          <a:lstStyle/>
          <a:p>
            <a:r>
              <a:rPr lang="en-US" dirty="0"/>
              <a:t>Phil 1:9-11</a:t>
            </a:r>
          </a:p>
        </p:txBody>
      </p:sp>
      <p:sp>
        <p:nvSpPr>
          <p:cNvPr id="3" name="Content Placeholder 2"/>
          <p:cNvSpPr>
            <a:spLocks noGrp="1"/>
          </p:cNvSpPr>
          <p:nvPr>
            <p:ph idx="1"/>
          </p:nvPr>
        </p:nvSpPr>
        <p:spPr/>
        <p:txBody>
          <a:bodyPr/>
          <a:lstStyle/>
          <a:p>
            <a:r>
              <a:rPr lang="en-US" sz="1400" dirty="0"/>
              <a:t>Paul wanted their love to abound in knowledge and </a:t>
            </a:r>
            <a:r>
              <a:rPr lang="en-US" sz="1400" b="1" u="sng" dirty="0"/>
              <a:t>discernment</a:t>
            </a:r>
            <a:r>
              <a:rPr lang="en-US" sz="1400" dirty="0"/>
              <a:t>.</a:t>
            </a:r>
          </a:p>
          <a:p>
            <a:r>
              <a:rPr lang="en-US" sz="1400" dirty="0"/>
              <a:t>Their knowledge and discernment enable them to </a:t>
            </a:r>
            <a:r>
              <a:rPr lang="en-US" sz="1400" b="1" u="sng" dirty="0"/>
              <a:t>approve</a:t>
            </a:r>
            <a:r>
              <a:rPr lang="en-US" sz="1400" dirty="0"/>
              <a:t> the things that are excellent.</a:t>
            </a:r>
          </a:p>
          <a:p>
            <a:r>
              <a:rPr lang="en-US" sz="1400" dirty="0"/>
              <a:t>Approve 1. to test, examine, prove, scrutinize (to see whether a thing be genuine or not), as metals:</a:t>
            </a:r>
          </a:p>
          <a:p>
            <a:pPr lvl="1"/>
            <a:r>
              <a:rPr lang="en-US" sz="800" dirty="0"/>
              <a:t>(from Thayer's Greek Lexicon, PC Study Bible formatted Electronic Database. Copyright © 2006 by Biblesoft, Inc. All rights reserved.)</a:t>
            </a:r>
          </a:p>
          <a:p>
            <a:r>
              <a:rPr lang="en-US" sz="1400" dirty="0"/>
              <a:t>Heb 5:12-14</a:t>
            </a:r>
          </a:p>
          <a:p>
            <a:r>
              <a:rPr lang="en-US" sz="1400" dirty="0"/>
              <a:t>Over time a Christian should be able to </a:t>
            </a:r>
            <a:r>
              <a:rPr lang="en-US" sz="1400" b="1" u="sng" dirty="0"/>
              <a:t>discern</a:t>
            </a:r>
            <a:r>
              <a:rPr lang="en-US" sz="1400" dirty="0"/>
              <a:t> between good and evil.</a:t>
            </a:r>
          </a:p>
          <a:p>
            <a:r>
              <a:rPr lang="en-US" sz="1400" dirty="0"/>
              <a:t>Testing or refining1 Cor 3:13-15 (your works); 1 Peter 1:7-9 (you)</a:t>
            </a:r>
          </a:p>
          <a:p>
            <a:r>
              <a:rPr lang="en-US" sz="2000" dirty="0"/>
              <a:t>We test information to determine what is pure so we can be </a:t>
            </a:r>
            <a:r>
              <a:rPr lang="en-US" sz="2000" b="1" u="sng" dirty="0"/>
              <a:t>sincere</a:t>
            </a:r>
            <a:r>
              <a:rPr lang="en-US" sz="2000" dirty="0"/>
              <a:t> and without offense.</a:t>
            </a:r>
          </a:p>
          <a:p>
            <a:r>
              <a:rPr lang="en-US" sz="2000" dirty="0"/>
              <a:t>Sincere – that which can be judged in sunlight.  There are no impurities.</a:t>
            </a:r>
          </a:p>
        </p:txBody>
      </p:sp>
      <p:sp>
        <p:nvSpPr>
          <p:cNvPr id="4" name="Text Placeholder 3"/>
          <p:cNvSpPr>
            <a:spLocks noGrp="1"/>
          </p:cNvSpPr>
          <p:nvPr>
            <p:ph type="body" sz="half" idx="2"/>
          </p:nvPr>
        </p:nvSpPr>
        <p:spPr>
          <a:xfrm>
            <a:off x="630238" y="987425"/>
            <a:ext cx="2949575" cy="4881563"/>
          </a:xfrm>
        </p:spPr>
        <p:txBody>
          <a:bodyPr/>
          <a:lstStyle/>
          <a:p>
            <a:r>
              <a:rPr lang="en-US" sz="2000" i="1" dirty="0"/>
              <a:t>9 And this I pray, that your love may abound still more and more in knowledge and all discernment, 10 that you may approve the things that are excellent, that you may be sincere and without offense till the day of Christ, 11 being filled with the fruits of righteousness which are by Jesus Christ, to the glory and praise of God. </a:t>
            </a:r>
          </a:p>
          <a:p>
            <a:r>
              <a:rPr lang="en-US" dirty="0"/>
              <a:t>NKJV</a:t>
            </a:r>
          </a:p>
          <a:p>
            <a:endParaRPr lang="en-US" dirty="0"/>
          </a:p>
        </p:txBody>
      </p:sp>
      <p:cxnSp>
        <p:nvCxnSpPr>
          <p:cNvPr id="6" name="Straight Arrow Connector 5"/>
          <p:cNvCxnSpPr>
            <a:cxnSpLocks/>
          </p:cNvCxnSpPr>
          <p:nvPr/>
        </p:nvCxnSpPr>
        <p:spPr>
          <a:xfrm flipV="1">
            <a:off x="2667000" y="2209800"/>
            <a:ext cx="1524000" cy="533400"/>
          </a:xfrm>
          <a:prstGeom prst="straightConnector1">
            <a:avLst/>
          </a:prstGeom>
          <a:ln w="57150">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179541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530225"/>
          </a:xfrm>
        </p:spPr>
        <p:txBody>
          <a:bodyPr/>
          <a:lstStyle/>
          <a:p>
            <a:r>
              <a:rPr lang="en-US" dirty="0"/>
              <a:t>Phil 1:9-11</a:t>
            </a:r>
          </a:p>
        </p:txBody>
      </p:sp>
      <p:sp>
        <p:nvSpPr>
          <p:cNvPr id="3" name="Content Placeholder 2"/>
          <p:cNvSpPr>
            <a:spLocks noGrp="1"/>
          </p:cNvSpPr>
          <p:nvPr>
            <p:ph idx="1"/>
          </p:nvPr>
        </p:nvSpPr>
        <p:spPr/>
        <p:txBody>
          <a:bodyPr/>
          <a:lstStyle/>
          <a:p>
            <a:r>
              <a:rPr lang="en-US" sz="2200" dirty="0"/>
              <a:t>Day of Christ – the day he comes back.  There is an element of perseverance throughout the book.</a:t>
            </a:r>
          </a:p>
          <a:p>
            <a:r>
              <a:rPr lang="en-US" sz="2200" dirty="0"/>
              <a:t>We’ve seen this phrase in 1:6 and will see it again in 2:16.</a:t>
            </a:r>
          </a:p>
          <a:p>
            <a:r>
              <a:rPr lang="en-US" sz="2200" dirty="0"/>
              <a:t>We are to be filled with the fruit of </a:t>
            </a:r>
            <a:r>
              <a:rPr lang="en-US" sz="2200" b="1" u="sng" dirty="0"/>
              <a:t>righteousness</a:t>
            </a:r>
            <a:r>
              <a:rPr lang="en-US" sz="2200" dirty="0"/>
              <a:t> which are in Christ Jesus.</a:t>
            </a:r>
          </a:p>
          <a:p>
            <a:r>
              <a:rPr lang="en-US" sz="2200" dirty="0"/>
              <a:t>Everything is done for the glory and praise of </a:t>
            </a:r>
            <a:r>
              <a:rPr lang="en-US" sz="2200" b="1" u="sng" dirty="0"/>
              <a:t>God</a:t>
            </a:r>
            <a:r>
              <a:rPr lang="en-US" sz="2200" dirty="0"/>
              <a:t>.</a:t>
            </a:r>
          </a:p>
          <a:p>
            <a:r>
              <a:rPr lang="en-US" sz="2200" dirty="0"/>
              <a:t>Phil 2:9-11 -  Seeking God’s glory is a </a:t>
            </a:r>
            <a:r>
              <a:rPr lang="en-US" sz="2200" b="1" u="sng" dirty="0"/>
              <a:t>key</a:t>
            </a:r>
            <a:r>
              <a:rPr lang="en-US" sz="2200" dirty="0"/>
              <a:t> element to a Christian’s life.</a:t>
            </a:r>
          </a:p>
          <a:p>
            <a:endParaRPr lang="en-US" sz="2000" dirty="0"/>
          </a:p>
        </p:txBody>
      </p:sp>
      <p:sp>
        <p:nvSpPr>
          <p:cNvPr id="4" name="Text Placeholder 3"/>
          <p:cNvSpPr>
            <a:spLocks noGrp="1"/>
          </p:cNvSpPr>
          <p:nvPr>
            <p:ph type="body" sz="half" idx="2"/>
          </p:nvPr>
        </p:nvSpPr>
        <p:spPr>
          <a:xfrm>
            <a:off x="630238" y="987425"/>
            <a:ext cx="2949575" cy="4881563"/>
          </a:xfrm>
        </p:spPr>
        <p:txBody>
          <a:bodyPr/>
          <a:lstStyle/>
          <a:p>
            <a:r>
              <a:rPr lang="en-US" sz="2000" i="1" dirty="0"/>
              <a:t>9 And this I pray, that your love may abound still more and more in knowledge and all discernment, 10 that you may approve the things that are excellent, that you may be sincere and without offense till the day of Christ, 11 being filled with the fruits of righteousness which are by Jesus Christ, to the glory and praise of God. </a:t>
            </a:r>
          </a:p>
          <a:p>
            <a:r>
              <a:rPr lang="en-US" dirty="0"/>
              <a:t>NKJV</a:t>
            </a:r>
          </a:p>
          <a:p>
            <a:endParaRPr lang="en-US" dirty="0"/>
          </a:p>
        </p:txBody>
      </p:sp>
    </p:spTree>
    <p:extLst>
      <p:ext uri="{BB962C8B-B14F-4D97-AF65-F5344CB8AC3E}">
        <p14:creationId xmlns:p14="http://schemas.microsoft.com/office/powerpoint/2010/main" val="1504052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457200" y="685800"/>
            <a:ext cx="32766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dirty="0"/>
              <a:t>Phil 1:1 - </a:t>
            </a:r>
            <a:r>
              <a:rPr lang="en-US" altLang="en-US" sz="3200" dirty="0"/>
              <a:t>Paul and Timothy, bondservants of Jesus Christ,</a:t>
            </a:r>
          </a:p>
          <a:p>
            <a:r>
              <a:rPr lang="en-US" altLang="en-US" sz="3200" dirty="0"/>
              <a:t>To all the saints in Christ Jesus who are in Philippi, with the bishops</a:t>
            </a:r>
            <a:r>
              <a:rPr lang="en-US" altLang="en-US" sz="3200" b="1" dirty="0"/>
              <a:t>* </a:t>
            </a:r>
            <a:r>
              <a:rPr lang="en-US" altLang="en-US" sz="3200" dirty="0"/>
              <a:t>and deacons: </a:t>
            </a:r>
          </a:p>
        </p:txBody>
      </p:sp>
      <p:sp>
        <p:nvSpPr>
          <p:cNvPr id="3077" name="Text Box 5"/>
          <p:cNvSpPr txBox="1">
            <a:spLocks noChangeArrowheads="1"/>
          </p:cNvSpPr>
          <p:nvPr/>
        </p:nvSpPr>
        <p:spPr bwMode="auto">
          <a:xfrm>
            <a:off x="4074850" y="1408906"/>
            <a:ext cx="44958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The Apostle </a:t>
            </a:r>
            <a:r>
              <a:rPr lang="en-US" altLang="en-US" b="1" u="sng" dirty="0"/>
              <a:t>Paul</a:t>
            </a:r>
            <a:r>
              <a:rPr lang="en-US" altLang="en-US" dirty="0"/>
              <a:t> who established the church on his second missionary journey. (Acts 16)</a:t>
            </a:r>
          </a:p>
        </p:txBody>
      </p:sp>
      <p:sp>
        <p:nvSpPr>
          <p:cNvPr id="3078" name="Line 6"/>
          <p:cNvSpPr>
            <a:spLocks noChangeShapeType="1"/>
          </p:cNvSpPr>
          <p:nvPr/>
        </p:nvSpPr>
        <p:spPr bwMode="auto">
          <a:xfrm>
            <a:off x="3124200" y="990600"/>
            <a:ext cx="95065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79" name="Text Box 7"/>
          <p:cNvSpPr txBox="1">
            <a:spLocks noChangeArrowheads="1"/>
          </p:cNvSpPr>
          <p:nvPr/>
        </p:nvSpPr>
        <p:spPr bwMode="auto">
          <a:xfrm>
            <a:off x="4114800" y="2743200"/>
            <a:ext cx="4114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Timothy joined Paul just </a:t>
            </a:r>
            <a:r>
              <a:rPr lang="en-US" altLang="en-US" b="1" u="sng" dirty="0"/>
              <a:t>prior</a:t>
            </a:r>
            <a:r>
              <a:rPr lang="en-US" altLang="en-US" dirty="0"/>
              <a:t> to his stop in Philippi.  (Acts 16:1-5)</a:t>
            </a:r>
          </a:p>
        </p:txBody>
      </p:sp>
      <p:sp>
        <p:nvSpPr>
          <p:cNvPr id="3080" name="Line 8"/>
          <p:cNvSpPr>
            <a:spLocks noChangeShapeType="1"/>
          </p:cNvSpPr>
          <p:nvPr/>
        </p:nvSpPr>
        <p:spPr bwMode="auto">
          <a:xfrm>
            <a:off x="3048000" y="1447800"/>
            <a:ext cx="99060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 name="TextBox 1"/>
          <p:cNvSpPr txBox="1"/>
          <p:nvPr/>
        </p:nvSpPr>
        <p:spPr>
          <a:xfrm>
            <a:off x="3970538" y="587514"/>
            <a:ext cx="4267200" cy="707886"/>
          </a:xfrm>
          <a:prstGeom prst="rect">
            <a:avLst/>
          </a:prstGeom>
          <a:noFill/>
        </p:spPr>
        <p:txBody>
          <a:bodyPr wrap="square" rtlCol="0">
            <a:spAutoFit/>
          </a:bodyPr>
          <a:lstStyle/>
          <a:p>
            <a:r>
              <a:rPr lang="en-US" sz="4000" dirty="0"/>
              <a:t>The Authors: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fade">
                                      <p:cBhvr>
                                        <p:cTn id="7" dur="1000"/>
                                        <p:tgtEl>
                                          <p:spTgt spid="3077"/>
                                        </p:tgtEl>
                                      </p:cBhvr>
                                    </p:animEffect>
                                    <p:anim calcmode="lin" valueType="num">
                                      <p:cBhvr>
                                        <p:cTn id="8" dur="1000" fill="hold"/>
                                        <p:tgtEl>
                                          <p:spTgt spid="3077"/>
                                        </p:tgtEl>
                                        <p:attrNameLst>
                                          <p:attrName>ppt_x</p:attrName>
                                        </p:attrNameLst>
                                      </p:cBhvr>
                                      <p:tavLst>
                                        <p:tav tm="0">
                                          <p:val>
                                            <p:strVal val="#ppt_x"/>
                                          </p:val>
                                        </p:tav>
                                        <p:tav tm="100000">
                                          <p:val>
                                            <p:strVal val="#ppt_x"/>
                                          </p:val>
                                        </p:tav>
                                      </p:tavLst>
                                    </p:anim>
                                    <p:anim calcmode="lin" valueType="num">
                                      <p:cBhvr>
                                        <p:cTn id="9" dur="1000" fill="hold"/>
                                        <p:tgtEl>
                                          <p:spTgt spid="307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9"/>
                                        </p:tgtEl>
                                        <p:attrNameLst>
                                          <p:attrName>style.visibility</p:attrName>
                                        </p:attrNameLst>
                                      </p:cBhvr>
                                      <p:to>
                                        <p:strVal val="visible"/>
                                      </p:to>
                                    </p:set>
                                    <p:animEffect transition="in" filter="fade">
                                      <p:cBhvr>
                                        <p:cTn id="14" dur="1000"/>
                                        <p:tgtEl>
                                          <p:spTgt spid="3079"/>
                                        </p:tgtEl>
                                      </p:cBhvr>
                                    </p:animEffect>
                                    <p:anim calcmode="lin" valueType="num">
                                      <p:cBhvr>
                                        <p:cTn id="15" dur="1000" fill="hold"/>
                                        <p:tgtEl>
                                          <p:spTgt spid="3079"/>
                                        </p:tgtEl>
                                        <p:attrNameLst>
                                          <p:attrName>ppt_x</p:attrName>
                                        </p:attrNameLst>
                                      </p:cBhvr>
                                      <p:tavLst>
                                        <p:tav tm="0">
                                          <p:val>
                                            <p:strVal val="#ppt_x"/>
                                          </p:val>
                                        </p:tav>
                                        <p:tav tm="100000">
                                          <p:val>
                                            <p:strVal val="#ppt_x"/>
                                          </p:val>
                                        </p:tav>
                                      </p:tavLst>
                                    </p:anim>
                                    <p:anim calcmode="lin" valueType="num">
                                      <p:cBhvr>
                                        <p:cTn id="16" dur="1000" fill="hold"/>
                                        <p:tgtEl>
                                          <p:spTgt spid="30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P spid="307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pPr lvl="0"/>
            <a:r>
              <a:rPr lang="en-US" dirty="0"/>
              <a:t>Sometimes the most important thing we can do to have joy, peace and unity with those who are so different from us is to change the way we think.</a:t>
            </a:r>
          </a:p>
          <a:p>
            <a:pPr lvl="0"/>
            <a:r>
              <a:rPr lang="en-US" dirty="0"/>
              <a:t>We should sincerely care for and pray for one another.</a:t>
            </a:r>
          </a:p>
          <a:p>
            <a:pPr lvl="0"/>
            <a:r>
              <a:rPr lang="en-US" dirty="0"/>
              <a:t>We should be mindful that we are all bondservants and saints.</a:t>
            </a:r>
          </a:p>
        </p:txBody>
      </p:sp>
    </p:spTree>
    <p:extLst>
      <p:ext uri="{BB962C8B-B14F-4D97-AF65-F5344CB8AC3E}">
        <p14:creationId xmlns:p14="http://schemas.microsoft.com/office/powerpoint/2010/main" val="1086494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pPr lvl="0"/>
            <a:r>
              <a:rPr lang="en-US" dirty="0"/>
              <a:t>We should be consistently selfless, knowing God is working in and through all of us.</a:t>
            </a:r>
          </a:p>
          <a:p>
            <a:pPr lvl="0"/>
            <a:r>
              <a:rPr lang="en-US" dirty="0"/>
              <a:t>We should consider that we are participants in God’s grace.</a:t>
            </a:r>
          </a:p>
          <a:p>
            <a:pPr lvl="0"/>
            <a:r>
              <a:rPr lang="en-US" dirty="0"/>
              <a:t>We should remember that Jesus is the center of everything we do.</a:t>
            </a:r>
          </a:p>
          <a:p>
            <a:pPr lvl="0"/>
            <a:r>
              <a:rPr lang="en-US" dirty="0"/>
              <a:t>We should never forget that everything we do is for God’s glory.</a:t>
            </a:r>
          </a:p>
        </p:txBody>
      </p:sp>
    </p:spTree>
    <p:extLst>
      <p:ext uri="{BB962C8B-B14F-4D97-AF65-F5344CB8AC3E}">
        <p14:creationId xmlns:p14="http://schemas.microsoft.com/office/powerpoint/2010/main" val="1483124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381000" y="304800"/>
            <a:ext cx="8305800"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2400" b="1" dirty="0"/>
              <a:t>Acts 16:1-5</a:t>
            </a:r>
            <a:r>
              <a:rPr lang="en-US" altLang="en-US" sz="2400" dirty="0"/>
              <a:t> - 16 Then he came to Derbe and </a:t>
            </a:r>
            <a:r>
              <a:rPr lang="en-US" altLang="en-US" sz="2400" b="1" u="sng" dirty="0">
                <a:solidFill>
                  <a:srgbClr val="C00000"/>
                </a:solidFill>
              </a:rPr>
              <a:t>Lystra</a:t>
            </a:r>
            <a:r>
              <a:rPr lang="en-US" altLang="en-US" sz="2400" dirty="0"/>
              <a:t>. And behold, a certain disciple was there, named Timothy, the son of a certain Jewish woman who believed, but his father was Greek. 2 He was well spoken of by the brethren who were at Lystra and Iconium. 3 Paul wanted to have him go on with him. And he took him and circumcised him because of the Jews who were in that region, for they all knew that his father was Greek. 4 And as they went through the cities, they delivered to them the decrees to keep, which were determined by the apostles and elders at Jerusalem. 5 So the churches were strengthened in the faith, and increased in number daily. </a:t>
            </a:r>
          </a:p>
          <a:p>
            <a:r>
              <a:rPr lang="en-US" altLang="en-US" dirty="0"/>
              <a:t>NKJV</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609600"/>
            <a:ext cx="7200900" cy="588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648200" y="2895600"/>
            <a:ext cx="838200" cy="369332"/>
          </a:xfrm>
          <a:prstGeom prst="rect">
            <a:avLst/>
          </a:prstGeom>
          <a:noFill/>
        </p:spPr>
        <p:txBody>
          <a:bodyPr wrap="square" rtlCol="0">
            <a:spAutoFit/>
          </a:bodyPr>
          <a:lstStyle/>
          <a:p>
            <a:r>
              <a:rPr lang="en-US" dirty="0">
                <a:solidFill>
                  <a:schemeClr val="bg1"/>
                </a:solidFill>
              </a:rPr>
              <a:t>Lystra</a:t>
            </a:r>
          </a:p>
        </p:txBody>
      </p:sp>
      <p:sp>
        <p:nvSpPr>
          <p:cNvPr id="3" name="TextBox 2"/>
          <p:cNvSpPr txBox="1"/>
          <p:nvPr/>
        </p:nvSpPr>
        <p:spPr>
          <a:xfrm>
            <a:off x="5715000" y="2971800"/>
            <a:ext cx="914400" cy="369332"/>
          </a:xfrm>
          <a:prstGeom prst="rect">
            <a:avLst/>
          </a:prstGeom>
          <a:noFill/>
        </p:spPr>
        <p:txBody>
          <a:bodyPr wrap="square" rtlCol="0">
            <a:spAutoFit/>
          </a:bodyPr>
          <a:lstStyle/>
          <a:p>
            <a:r>
              <a:rPr lang="en-US" dirty="0">
                <a:solidFill>
                  <a:schemeClr val="bg1"/>
                </a:solidFill>
              </a:rPr>
              <a:t>Derbe</a:t>
            </a:r>
          </a:p>
        </p:txBody>
      </p:sp>
      <p:sp>
        <p:nvSpPr>
          <p:cNvPr id="4" name="Star: 5 Points 3"/>
          <p:cNvSpPr/>
          <p:nvPr/>
        </p:nvSpPr>
        <p:spPr>
          <a:xfrm>
            <a:off x="1600200" y="685800"/>
            <a:ext cx="3429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r>
              <a:rPr lang="en-US" altLang="en-US" sz="4000" dirty="0"/>
              <a:t>Timothy</a:t>
            </a:r>
          </a:p>
        </p:txBody>
      </p:sp>
      <p:sp>
        <p:nvSpPr>
          <p:cNvPr id="7171" name="Rectangle 3"/>
          <p:cNvSpPr>
            <a:spLocks noGrp="1" noChangeArrowheads="1"/>
          </p:cNvSpPr>
          <p:nvPr>
            <p:ph type="body" idx="1"/>
          </p:nvPr>
        </p:nvSpPr>
        <p:spPr>
          <a:xfrm>
            <a:off x="457200" y="1066800"/>
            <a:ext cx="8229600" cy="5410200"/>
          </a:xfrm>
        </p:spPr>
        <p:txBody>
          <a:bodyPr/>
          <a:lstStyle/>
          <a:p>
            <a:pPr>
              <a:lnSpc>
                <a:spcPct val="80000"/>
              </a:lnSpc>
            </a:pPr>
            <a:r>
              <a:rPr lang="en-US" altLang="en-US" sz="2400" dirty="0"/>
              <a:t>Phil 2:19-24  But I trust in the Lord Jesus to send Timothy to you shortly, that I also may be encouraged when I know your state. 20 For I have no one </a:t>
            </a:r>
            <a:r>
              <a:rPr lang="en-US" altLang="en-US" sz="2400" dirty="0">
                <a:solidFill>
                  <a:srgbClr val="C00000"/>
                </a:solidFill>
              </a:rPr>
              <a:t>like-minded, who will sincerely care for your state</a:t>
            </a:r>
            <a:r>
              <a:rPr lang="en-US" altLang="en-US" sz="2400" dirty="0"/>
              <a:t>. 21 For all seek their own, not the things which are of Christ Jesus. 22 But you know his proven character, that as a son with his father he served with me in the gospel. 23 Therefore I hope to send him at once, as soon as I see how it goes with me. </a:t>
            </a:r>
          </a:p>
          <a:p>
            <a:pPr>
              <a:lnSpc>
                <a:spcPct val="80000"/>
              </a:lnSpc>
            </a:pPr>
            <a:r>
              <a:rPr lang="en-US" altLang="en-US" sz="2400" dirty="0"/>
              <a:t>1 Tim 1:2  To Timothy, </a:t>
            </a:r>
            <a:r>
              <a:rPr lang="en-US" altLang="en-US" sz="2400" b="1" dirty="0">
                <a:solidFill>
                  <a:srgbClr val="C00000"/>
                </a:solidFill>
              </a:rPr>
              <a:t>a true son </a:t>
            </a:r>
            <a:r>
              <a:rPr lang="en-US" altLang="en-US" sz="2400" dirty="0"/>
              <a:t>in the faith: Grace, mercy, and peace from God our Father and Jesus Christ our Lord. NKJV</a:t>
            </a:r>
          </a:p>
          <a:p>
            <a:pPr>
              <a:lnSpc>
                <a:spcPct val="80000"/>
              </a:lnSpc>
            </a:pPr>
            <a:r>
              <a:rPr lang="en-US" altLang="en-US" sz="2400" dirty="0"/>
              <a:t>2 Tim 1:2  To Timothy, </a:t>
            </a:r>
            <a:r>
              <a:rPr lang="en-US" altLang="en-US" sz="2400" dirty="0">
                <a:solidFill>
                  <a:srgbClr val="C00000"/>
                </a:solidFill>
              </a:rPr>
              <a:t>a beloved son</a:t>
            </a:r>
            <a:r>
              <a:rPr lang="en-US" altLang="en-US" sz="2400" dirty="0"/>
              <a:t>: Grace, mercy, and peace from God the Father and Christ Jesus our Lord.</a:t>
            </a:r>
          </a:p>
          <a:p>
            <a:pPr>
              <a:lnSpc>
                <a:spcPct val="80000"/>
              </a:lnSpc>
            </a:pPr>
            <a:r>
              <a:rPr lang="en-US" altLang="en-US" sz="2400" dirty="0"/>
              <a:t>Paul considered Timothy a true and beloved </a:t>
            </a:r>
            <a:r>
              <a:rPr lang="en-US" altLang="en-US" sz="2400" b="1" u="sng" dirty="0"/>
              <a:t>son</a:t>
            </a:r>
            <a:r>
              <a:rPr lang="en-US" altLang="en-US" sz="2400" dirty="0"/>
              <a:t>.</a:t>
            </a:r>
          </a:p>
          <a:p>
            <a:pPr>
              <a:lnSpc>
                <a:spcPct val="80000"/>
              </a:lnSpc>
            </a:pPr>
            <a:r>
              <a:rPr lang="en-US" altLang="en-US" sz="2400" dirty="0"/>
              <a:t>Paul said that Timothy </a:t>
            </a:r>
            <a:r>
              <a:rPr lang="en-US" altLang="en-US" sz="2400" b="1" u="sng" dirty="0"/>
              <a:t>sincerely</a:t>
            </a:r>
            <a:r>
              <a:rPr lang="en-US" altLang="en-US" sz="2400" dirty="0"/>
              <a:t> cared for the Philippians.</a:t>
            </a:r>
          </a:p>
          <a:p>
            <a:pPr>
              <a:lnSpc>
                <a:spcPct val="80000"/>
              </a:lnSpc>
            </a:pPr>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457200" y="685800"/>
            <a:ext cx="32766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dirty="0"/>
              <a:t>Phil 1:1 - </a:t>
            </a:r>
            <a:r>
              <a:rPr lang="en-US" altLang="en-US" sz="3200" dirty="0"/>
              <a:t>Paul and Timothy, bondservants of Jesus Christ,</a:t>
            </a:r>
          </a:p>
          <a:p>
            <a:r>
              <a:rPr lang="en-US" altLang="en-US" sz="3200" dirty="0"/>
              <a:t>To all the saints in Christ Jesus who are in Philippi, with the bishops</a:t>
            </a:r>
            <a:r>
              <a:rPr lang="en-US" altLang="en-US" sz="3200" b="1" dirty="0"/>
              <a:t>* </a:t>
            </a:r>
            <a:r>
              <a:rPr lang="en-US" altLang="en-US" sz="3200" dirty="0"/>
              <a:t>and deacons: </a:t>
            </a:r>
          </a:p>
        </p:txBody>
      </p:sp>
      <p:sp>
        <p:nvSpPr>
          <p:cNvPr id="8195" name="Text Box 3"/>
          <p:cNvSpPr txBox="1">
            <a:spLocks noChangeArrowheads="1"/>
          </p:cNvSpPr>
          <p:nvPr/>
        </p:nvSpPr>
        <p:spPr bwMode="auto">
          <a:xfrm>
            <a:off x="4114800" y="609600"/>
            <a:ext cx="44958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The Apostle Paul who established the church on his second missionary journey. (Acts 16)</a:t>
            </a:r>
          </a:p>
        </p:txBody>
      </p:sp>
      <p:sp>
        <p:nvSpPr>
          <p:cNvPr id="8196" name="Line 4"/>
          <p:cNvSpPr>
            <a:spLocks noChangeShapeType="1"/>
          </p:cNvSpPr>
          <p:nvPr/>
        </p:nvSpPr>
        <p:spPr bwMode="auto">
          <a:xfrm flipV="1">
            <a:off x="3200400" y="838200"/>
            <a:ext cx="9144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197" name="Text Box 5"/>
          <p:cNvSpPr txBox="1">
            <a:spLocks noChangeArrowheads="1"/>
          </p:cNvSpPr>
          <p:nvPr/>
        </p:nvSpPr>
        <p:spPr bwMode="auto">
          <a:xfrm>
            <a:off x="4114800" y="1676400"/>
            <a:ext cx="4114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Timothy joined Paul just prier to his stop in Philippi.  (Acts 16:1-5)</a:t>
            </a:r>
          </a:p>
        </p:txBody>
      </p:sp>
      <p:sp>
        <p:nvSpPr>
          <p:cNvPr id="8198" name="Line 6"/>
          <p:cNvSpPr>
            <a:spLocks noChangeShapeType="1"/>
          </p:cNvSpPr>
          <p:nvPr/>
        </p:nvSpPr>
        <p:spPr bwMode="auto">
          <a:xfrm>
            <a:off x="3048000" y="1447800"/>
            <a:ext cx="990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199" name="Text Box 7"/>
          <p:cNvSpPr txBox="1">
            <a:spLocks noChangeArrowheads="1"/>
          </p:cNvSpPr>
          <p:nvPr/>
        </p:nvSpPr>
        <p:spPr bwMode="auto">
          <a:xfrm>
            <a:off x="4267200" y="2514600"/>
            <a:ext cx="37338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Bondservant – Comes from a word that means to tie or bind together in slavery.</a:t>
            </a:r>
          </a:p>
        </p:txBody>
      </p:sp>
      <p:sp>
        <p:nvSpPr>
          <p:cNvPr id="8200" name="Line 8"/>
          <p:cNvSpPr>
            <a:spLocks noChangeShapeType="1"/>
          </p:cNvSpPr>
          <p:nvPr/>
        </p:nvSpPr>
        <p:spPr bwMode="auto">
          <a:xfrm>
            <a:off x="2971800" y="2133600"/>
            <a:ext cx="1219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01" name="Text Box 9"/>
          <p:cNvSpPr txBox="1">
            <a:spLocks noChangeArrowheads="1"/>
          </p:cNvSpPr>
          <p:nvPr/>
        </p:nvSpPr>
        <p:spPr bwMode="auto">
          <a:xfrm>
            <a:off x="4267200" y="3581400"/>
            <a:ext cx="3810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t>Jesus Christ</a:t>
            </a:r>
            <a:r>
              <a:rPr lang="en-US" altLang="en-US" dirty="0"/>
              <a:t> – mentioned by name </a:t>
            </a:r>
            <a:r>
              <a:rPr lang="en-US" altLang="en-US" b="1" u="sng" dirty="0"/>
              <a:t>38</a:t>
            </a:r>
            <a:r>
              <a:rPr lang="en-US" altLang="en-US" dirty="0"/>
              <a:t> times in the book.  This does not include pronouns!  Jesus is the focus of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9"/>
                                        </p:tgtEl>
                                        <p:attrNameLst>
                                          <p:attrName>style.visibility</p:attrName>
                                        </p:attrNameLst>
                                      </p:cBhvr>
                                      <p:to>
                                        <p:strVal val="visible"/>
                                      </p:to>
                                    </p:set>
                                    <p:animEffect transition="in" filter="fade">
                                      <p:cBhvr>
                                        <p:cTn id="7" dur="1000"/>
                                        <p:tgtEl>
                                          <p:spTgt spid="8199"/>
                                        </p:tgtEl>
                                      </p:cBhvr>
                                    </p:animEffect>
                                    <p:anim calcmode="lin" valueType="num">
                                      <p:cBhvr>
                                        <p:cTn id="8" dur="1000" fill="hold"/>
                                        <p:tgtEl>
                                          <p:spTgt spid="8199"/>
                                        </p:tgtEl>
                                        <p:attrNameLst>
                                          <p:attrName>ppt_x</p:attrName>
                                        </p:attrNameLst>
                                      </p:cBhvr>
                                      <p:tavLst>
                                        <p:tav tm="0">
                                          <p:val>
                                            <p:strVal val="#ppt_x"/>
                                          </p:val>
                                        </p:tav>
                                        <p:tav tm="100000">
                                          <p:val>
                                            <p:strVal val="#ppt_x"/>
                                          </p:val>
                                        </p:tav>
                                      </p:tavLst>
                                    </p:anim>
                                    <p:anim calcmode="lin" valueType="num">
                                      <p:cBhvr>
                                        <p:cTn id="9" dur="1000" fill="hold"/>
                                        <p:tgtEl>
                                          <p:spTgt spid="819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201"/>
                                        </p:tgtEl>
                                        <p:attrNameLst>
                                          <p:attrName>style.visibility</p:attrName>
                                        </p:attrNameLst>
                                      </p:cBhvr>
                                      <p:to>
                                        <p:strVal val="visible"/>
                                      </p:to>
                                    </p:set>
                                    <p:animEffect transition="in" filter="fade">
                                      <p:cBhvr>
                                        <p:cTn id="14" dur="1000"/>
                                        <p:tgtEl>
                                          <p:spTgt spid="8201"/>
                                        </p:tgtEl>
                                      </p:cBhvr>
                                    </p:animEffect>
                                    <p:anim calcmode="lin" valueType="num">
                                      <p:cBhvr>
                                        <p:cTn id="15" dur="1000" fill="hold"/>
                                        <p:tgtEl>
                                          <p:spTgt spid="8201"/>
                                        </p:tgtEl>
                                        <p:attrNameLst>
                                          <p:attrName>ppt_x</p:attrName>
                                        </p:attrNameLst>
                                      </p:cBhvr>
                                      <p:tavLst>
                                        <p:tav tm="0">
                                          <p:val>
                                            <p:strVal val="#ppt_x"/>
                                          </p:val>
                                        </p:tav>
                                        <p:tav tm="100000">
                                          <p:val>
                                            <p:strVal val="#ppt_x"/>
                                          </p:val>
                                        </p:tav>
                                      </p:tavLst>
                                    </p:anim>
                                    <p:anim calcmode="lin" valueType="num">
                                      <p:cBhvr>
                                        <p:cTn id="16" dur="1000" fill="hold"/>
                                        <p:tgtEl>
                                          <p:spTgt spid="82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p:bldP spid="820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Saints in </a:t>
            </a:r>
            <a:r>
              <a:rPr lang="en-US" altLang="en-US" dirty="0">
                <a:solidFill>
                  <a:srgbClr val="C00000"/>
                </a:solidFill>
              </a:rPr>
              <a:t>Jesus Christ</a:t>
            </a:r>
          </a:p>
        </p:txBody>
      </p:sp>
      <p:sp>
        <p:nvSpPr>
          <p:cNvPr id="9219" name="Rectangle 3"/>
          <p:cNvSpPr>
            <a:spLocks noGrp="1" noChangeArrowheads="1"/>
          </p:cNvSpPr>
          <p:nvPr>
            <p:ph type="body" idx="1"/>
          </p:nvPr>
        </p:nvSpPr>
        <p:spPr>
          <a:xfrm>
            <a:off x="457200" y="1295400"/>
            <a:ext cx="8382000" cy="4830763"/>
          </a:xfrm>
        </p:spPr>
        <p:txBody>
          <a:bodyPr/>
          <a:lstStyle/>
          <a:p>
            <a:pPr>
              <a:lnSpc>
                <a:spcPct val="90000"/>
              </a:lnSpc>
            </a:pPr>
            <a:r>
              <a:rPr lang="en-US" altLang="en-US" sz="2400" dirty="0"/>
              <a:t>Acts 16:10  Now after he had seen the vision, immediately we sought to go to Macedonia, concluding that the Lord had called us to preach the </a:t>
            </a:r>
            <a:r>
              <a:rPr lang="en-US" altLang="en-US" sz="2400" b="1" dirty="0">
                <a:solidFill>
                  <a:srgbClr val="C00000"/>
                </a:solidFill>
              </a:rPr>
              <a:t>gospel</a:t>
            </a:r>
            <a:r>
              <a:rPr lang="en-US" altLang="en-US" sz="2400" dirty="0"/>
              <a:t> to them. </a:t>
            </a:r>
          </a:p>
          <a:p>
            <a:pPr>
              <a:lnSpc>
                <a:spcPct val="90000"/>
              </a:lnSpc>
            </a:pPr>
            <a:r>
              <a:rPr lang="en-US" altLang="en-US" sz="2400" dirty="0"/>
              <a:t>Acts 16:31-33  So they said, "Believe on the </a:t>
            </a:r>
            <a:r>
              <a:rPr lang="en-US" altLang="en-US" sz="2400" b="1" dirty="0">
                <a:solidFill>
                  <a:srgbClr val="C00000"/>
                </a:solidFill>
              </a:rPr>
              <a:t>Lord Jesus Christ</a:t>
            </a:r>
            <a:r>
              <a:rPr lang="en-US" altLang="en-US" sz="2400" dirty="0"/>
              <a:t>, and you will be saved, you and your household." 32 Then they spoke the word of the Lord to him and to all who were in his house. 33 And he took them the same hour of the night and washed their stripes. And immediately he and all his family were baptized. NKJV</a:t>
            </a:r>
          </a:p>
          <a:p>
            <a:pPr>
              <a:lnSpc>
                <a:spcPct val="90000"/>
              </a:lnSpc>
            </a:pPr>
            <a:r>
              <a:rPr lang="en-US" altLang="en-US" sz="2400" dirty="0"/>
              <a:t>Saints -  Set apart for God, to be, as it were, exclusively his; followed by a genitive or a dative: Luke 2:23 </a:t>
            </a:r>
            <a:r>
              <a:rPr lang="en-US" altLang="en-US" sz="1600" dirty="0"/>
              <a:t>(from Thayer's Greek Lexicon, Electronic Database. Copyright © 2000, 2003, 2006 by Biblesoft, Inc. All rights reserved.)</a:t>
            </a:r>
            <a:r>
              <a:rPr lang="en-US" altLang="en-US" sz="2400" dirty="0"/>
              <a:t>  </a:t>
            </a:r>
          </a:p>
          <a:p>
            <a:pPr>
              <a:lnSpc>
                <a:spcPct val="90000"/>
              </a:lnSpc>
            </a:pPr>
            <a:r>
              <a:rPr lang="en-US" altLang="en-US" sz="2400" dirty="0"/>
              <a:t>Often translated Holy as in Holy Spirit.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Effect transition="in" filter="fade">
                                      <p:cBhvr>
                                        <p:cTn id="14" dur="1000"/>
                                        <p:tgtEl>
                                          <p:spTgt spid="9219">
                                            <p:txEl>
                                              <p:pRg st="1" end="1"/>
                                            </p:txEl>
                                          </p:spTgt>
                                        </p:tgtEl>
                                      </p:cBhvr>
                                    </p:animEffect>
                                    <p:anim calcmode="lin" valueType="num">
                                      <p:cBhvr>
                                        <p:cTn id="15"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219">
                                            <p:txEl>
                                              <p:pRg st="2" end="2"/>
                                            </p:txEl>
                                          </p:spTgt>
                                        </p:tgtEl>
                                        <p:attrNameLst>
                                          <p:attrName>style.visibility</p:attrName>
                                        </p:attrNameLst>
                                      </p:cBhvr>
                                      <p:to>
                                        <p:strVal val="visible"/>
                                      </p:to>
                                    </p:set>
                                    <p:animEffect transition="in" filter="fade">
                                      <p:cBhvr>
                                        <p:cTn id="21" dur="1000"/>
                                        <p:tgtEl>
                                          <p:spTgt spid="9219">
                                            <p:txEl>
                                              <p:pRg st="2" end="2"/>
                                            </p:txEl>
                                          </p:spTgt>
                                        </p:tgtEl>
                                      </p:cBhvr>
                                    </p:animEffect>
                                    <p:anim calcmode="lin" valueType="num">
                                      <p:cBhvr>
                                        <p:cTn id="22"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219">
                                            <p:txEl>
                                              <p:pRg st="3" end="3"/>
                                            </p:txEl>
                                          </p:spTgt>
                                        </p:tgtEl>
                                        <p:attrNameLst>
                                          <p:attrName>style.visibility</p:attrName>
                                        </p:attrNameLst>
                                      </p:cBhvr>
                                      <p:to>
                                        <p:strVal val="visible"/>
                                      </p:to>
                                    </p:set>
                                    <p:animEffect transition="in" filter="fade">
                                      <p:cBhvr>
                                        <p:cTn id="28" dur="1000"/>
                                        <p:tgtEl>
                                          <p:spTgt spid="9219">
                                            <p:txEl>
                                              <p:pRg st="3" end="3"/>
                                            </p:txEl>
                                          </p:spTgt>
                                        </p:tgtEl>
                                      </p:cBhvr>
                                    </p:animEffect>
                                    <p:anim calcmode="lin" valueType="num">
                                      <p:cBhvr>
                                        <p:cTn id="29"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457200" y="685800"/>
            <a:ext cx="32766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dirty="0"/>
              <a:t>Phil 1:1 - </a:t>
            </a:r>
            <a:r>
              <a:rPr lang="en-US" altLang="en-US" sz="3200" dirty="0"/>
              <a:t>Paul and Timothy, bondservants of Jesus Christ,</a:t>
            </a:r>
          </a:p>
          <a:p>
            <a:r>
              <a:rPr lang="en-US" altLang="en-US" sz="3200" dirty="0"/>
              <a:t>To all the </a:t>
            </a:r>
            <a:r>
              <a:rPr lang="en-US" altLang="en-US" sz="3200" dirty="0">
                <a:solidFill>
                  <a:srgbClr val="CC0000"/>
                </a:solidFill>
              </a:rPr>
              <a:t>saints</a:t>
            </a:r>
            <a:r>
              <a:rPr lang="en-US" altLang="en-US" sz="3200" dirty="0"/>
              <a:t> </a:t>
            </a:r>
            <a:r>
              <a:rPr lang="en-US" altLang="en-US" sz="3200" b="1" u="sng" dirty="0"/>
              <a:t>in Christ Jesus</a:t>
            </a:r>
            <a:r>
              <a:rPr lang="en-US" altLang="en-US" sz="3200" dirty="0"/>
              <a:t> who are in Philippi, with the </a:t>
            </a:r>
            <a:r>
              <a:rPr lang="en-US" altLang="en-US" sz="3200" dirty="0">
                <a:solidFill>
                  <a:srgbClr val="CC0000"/>
                </a:solidFill>
              </a:rPr>
              <a:t>bishops</a:t>
            </a:r>
            <a:r>
              <a:rPr lang="en-US" altLang="en-US" sz="3200" b="1" dirty="0"/>
              <a:t>* </a:t>
            </a:r>
            <a:r>
              <a:rPr lang="en-US" altLang="en-US" sz="3200" dirty="0"/>
              <a:t>and </a:t>
            </a:r>
            <a:r>
              <a:rPr lang="en-US" altLang="en-US" sz="3200" dirty="0">
                <a:solidFill>
                  <a:srgbClr val="CC0000"/>
                </a:solidFill>
              </a:rPr>
              <a:t>deacons:</a:t>
            </a:r>
            <a:r>
              <a:rPr lang="en-US" altLang="en-US" sz="3200" dirty="0"/>
              <a:t> </a:t>
            </a:r>
          </a:p>
        </p:txBody>
      </p:sp>
      <p:sp>
        <p:nvSpPr>
          <p:cNvPr id="10243" name="Text Box 3"/>
          <p:cNvSpPr txBox="1">
            <a:spLocks noChangeArrowheads="1"/>
          </p:cNvSpPr>
          <p:nvPr/>
        </p:nvSpPr>
        <p:spPr bwMode="auto">
          <a:xfrm>
            <a:off x="4191000" y="304800"/>
            <a:ext cx="44958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dirty="0"/>
              <a:t>The Apostle Paul who established the church on his second missionary journey. (Acts 16)</a:t>
            </a:r>
          </a:p>
        </p:txBody>
      </p:sp>
      <p:sp>
        <p:nvSpPr>
          <p:cNvPr id="10244" name="Line 4"/>
          <p:cNvSpPr>
            <a:spLocks noChangeShapeType="1"/>
          </p:cNvSpPr>
          <p:nvPr/>
        </p:nvSpPr>
        <p:spPr bwMode="auto">
          <a:xfrm flipV="1">
            <a:off x="3200400" y="838200"/>
            <a:ext cx="9144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45" name="Text Box 5"/>
          <p:cNvSpPr txBox="1">
            <a:spLocks noChangeArrowheads="1"/>
          </p:cNvSpPr>
          <p:nvPr/>
        </p:nvSpPr>
        <p:spPr bwMode="auto">
          <a:xfrm>
            <a:off x="4191000" y="1066800"/>
            <a:ext cx="41148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dirty="0"/>
              <a:t>Timothy joined Paul just prier to his stop in Philippi.  (Acts 16:1-5)</a:t>
            </a:r>
          </a:p>
        </p:txBody>
      </p:sp>
      <p:sp>
        <p:nvSpPr>
          <p:cNvPr id="10246" name="Line 6"/>
          <p:cNvSpPr>
            <a:spLocks noChangeShapeType="1"/>
          </p:cNvSpPr>
          <p:nvPr/>
        </p:nvSpPr>
        <p:spPr bwMode="auto">
          <a:xfrm flipV="1">
            <a:off x="3048000" y="1371600"/>
            <a:ext cx="10668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47" name="Text Box 7"/>
          <p:cNvSpPr txBox="1">
            <a:spLocks noChangeArrowheads="1"/>
          </p:cNvSpPr>
          <p:nvPr/>
        </p:nvSpPr>
        <p:spPr bwMode="auto">
          <a:xfrm>
            <a:off x="4191000" y="1676400"/>
            <a:ext cx="37338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dirty="0"/>
              <a:t>Bondservant – Comes from a word that means to tie or bind together in slavery.</a:t>
            </a:r>
          </a:p>
        </p:txBody>
      </p:sp>
      <p:sp>
        <p:nvSpPr>
          <p:cNvPr id="10248" name="Line 8"/>
          <p:cNvSpPr>
            <a:spLocks noChangeShapeType="1"/>
          </p:cNvSpPr>
          <p:nvPr/>
        </p:nvSpPr>
        <p:spPr bwMode="auto">
          <a:xfrm>
            <a:off x="2895600" y="1981200"/>
            <a:ext cx="1447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49" name="Text Box 9"/>
          <p:cNvSpPr txBox="1">
            <a:spLocks noChangeArrowheads="1"/>
          </p:cNvSpPr>
          <p:nvPr/>
        </p:nvSpPr>
        <p:spPr bwMode="auto">
          <a:xfrm>
            <a:off x="4191000" y="2590800"/>
            <a:ext cx="38100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dirty="0"/>
              <a:t>Jesus Christ</a:t>
            </a:r>
            <a:r>
              <a:rPr lang="en-US" altLang="en-US" sz="1600" dirty="0"/>
              <a:t> – mentioned by name 38 times in the book.  This does not include pronouns!  Jesus is the focus of the Book!</a:t>
            </a:r>
          </a:p>
        </p:txBody>
      </p:sp>
      <p:sp>
        <p:nvSpPr>
          <p:cNvPr id="10250" name="Line 10"/>
          <p:cNvSpPr>
            <a:spLocks noChangeShapeType="1"/>
          </p:cNvSpPr>
          <p:nvPr/>
        </p:nvSpPr>
        <p:spPr bwMode="auto">
          <a:xfrm>
            <a:off x="2971800" y="2438400"/>
            <a:ext cx="1143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51" name="Line 11"/>
          <p:cNvSpPr>
            <a:spLocks noChangeShapeType="1"/>
          </p:cNvSpPr>
          <p:nvPr/>
        </p:nvSpPr>
        <p:spPr bwMode="auto">
          <a:xfrm flipV="1">
            <a:off x="3276600" y="3200400"/>
            <a:ext cx="7620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52" name="Text Box 12"/>
          <p:cNvSpPr txBox="1">
            <a:spLocks noChangeArrowheads="1"/>
          </p:cNvSpPr>
          <p:nvPr/>
        </p:nvSpPr>
        <p:spPr bwMode="auto">
          <a:xfrm>
            <a:off x="4267200" y="3733800"/>
            <a:ext cx="373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Saints – Holy – Set apart for God; </a:t>
            </a:r>
            <a:r>
              <a:rPr lang="en-US" altLang="en-US" b="1" u="sng" dirty="0"/>
              <a:t>exclusively</a:t>
            </a:r>
            <a:r>
              <a:rPr lang="en-US" altLang="en-US" dirty="0"/>
              <a:t> His.</a:t>
            </a:r>
          </a:p>
        </p:txBody>
      </p:sp>
      <p:sp>
        <p:nvSpPr>
          <p:cNvPr id="10253" name="Line 13"/>
          <p:cNvSpPr>
            <a:spLocks noChangeShapeType="1"/>
          </p:cNvSpPr>
          <p:nvPr/>
        </p:nvSpPr>
        <p:spPr bwMode="auto">
          <a:xfrm>
            <a:off x="3505200" y="2971800"/>
            <a:ext cx="8382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54" name="Text Box 14"/>
          <p:cNvSpPr txBox="1">
            <a:spLocks noChangeArrowheads="1"/>
          </p:cNvSpPr>
          <p:nvPr/>
        </p:nvSpPr>
        <p:spPr bwMode="auto">
          <a:xfrm>
            <a:off x="4191000" y="4495800"/>
            <a:ext cx="4038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Overseer – one who sees over the flock.</a:t>
            </a:r>
          </a:p>
        </p:txBody>
      </p:sp>
      <p:sp>
        <p:nvSpPr>
          <p:cNvPr id="10255" name="Line 15"/>
          <p:cNvSpPr>
            <a:spLocks noChangeShapeType="1"/>
          </p:cNvSpPr>
          <p:nvPr/>
        </p:nvSpPr>
        <p:spPr bwMode="auto">
          <a:xfrm flipV="1">
            <a:off x="2057400" y="4724400"/>
            <a:ext cx="21336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56" name="Text Box 16"/>
          <p:cNvSpPr txBox="1">
            <a:spLocks noChangeArrowheads="1"/>
          </p:cNvSpPr>
          <p:nvPr/>
        </p:nvSpPr>
        <p:spPr bwMode="auto">
          <a:xfrm>
            <a:off x="4267200" y="5334000"/>
            <a:ext cx="37338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One who runs errands for another.  One who carries out the wishes of another.  A </a:t>
            </a:r>
            <a:r>
              <a:rPr lang="en-US" altLang="en-US" b="1" u="sng" dirty="0"/>
              <a:t>servant</a:t>
            </a:r>
            <a:r>
              <a:rPr lang="en-US" altLang="en-US" dirty="0"/>
              <a:t>. </a:t>
            </a:r>
          </a:p>
        </p:txBody>
      </p:sp>
      <p:sp>
        <p:nvSpPr>
          <p:cNvPr id="10257" name="Line 17"/>
          <p:cNvSpPr>
            <a:spLocks noChangeShapeType="1"/>
          </p:cNvSpPr>
          <p:nvPr/>
        </p:nvSpPr>
        <p:spPr bwMode="auto">
          <a:xfrm>
            <a:off x="2362200" y="5410200"/>
            <a:ext cx="17526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457200" y="685800"/>
            <a:ext cx="32766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3200" b="1" dirty="0"/>
              <a:t>Phil 1:2 </a:t>
            </a:r>
            <a:r>
              <a:rPr lang="en-US" altLang="en-US" sz="3200" i="1" dirty="0"/>
              <a:t>Grace to you and peace from God our Father and the Lord Jesus Christ. </a:t>
            </a:r>
          </a:p>
        </p:txBody>
      </p:sp>
      <p:sp>
        <p:nvSpPr>
          <p:cNvPr id="2" name="TextBox 1"/>
          <p:cNvSpPr txBox="1"/>
          <p:nvPr/>
        </p:nvSpPr>
        <p:spPr>
          <a:xfrm>
            <a:off x="4191000" y="609600"/>
            <a:ext cx="4495800" cy="5786199"/>
          </a:xfrm>
          <a:prstGeom prst="rect">
            <a:avLst/>
          </a:prstGeom>
          <a:noFill/>
        </p:spPr>
        <p:txBody>
          <a:bodyPr wrap="square" rtlCol="0">
            <a:spAutoFit/>
          </a:bodyPr>
          <a:lstStyle/>
          <a:p>
            <a:r>
              <a:rPr lang="en-US" sz="3200" b="1" dirty="0"/>
              <a:t>This is Paul’s standard greetings:</a:t>
            </a:r>
          </a:p>
          <a:p>
            <a:pPr marL="285750" indent="-285750">
              <a:buFont typeface="Arial" panose="020B0604020202020204" pitchFamily="34" charset="0"/>
              <a:buChar char="•"/>
            </a:pPr>
            <a:r>
              <a:rPr lang="en-US" dirty="0"/>
              <a:t>Rom 1:7  Grace to you and peace from God our Father and the Lord Jesus Christ. </a:t>
            </a:r>
          </a:p>
          <a:p>
            <a:pPr marL="285750" indent="-285750">
              <a:buFont typeface="Arial" panose="020B0604020202020204" pitchFamily="34" charset="0"/>
              <a:buChar char="•"/>
            </a:pPr>
            <a:r>
              <a:rPr lang="en-US" dirty="0"/>
              <a:t>1 Cor 1:3  Grace to you and peace from God our Father and the Lord Jesus Christ. NKJV</a:t>
            </a:r>
          </a:p>
          <a:p>
            <a:pPr marL="285750" indent="-285750">
              <a:buFont typeface="Arial" panose="020B0604020202020204" pitchFamily="34" charset="0"/>
              <a:buChar char="•"/>
            </a:pPr>
            <a:r>
              <a:rPr lang="en-US" dirty="0"/>
              <a:t>2 Cor 1:2  2 Grace to you and peace from God our Father and the Lord Jesus Christ. NKJV</a:t>
            </a:r>
          </a:p>
          <a:p>
            <a:pPr marL="285750" indent="-285750">
              <a:buFont typeface="Arial" panose="020B0604020202020204" pitchFamily="34" charset="0"/>
              <a:buChar char="•"/>
            </a:pPr>
            <a:r>
              <a:rPr lang="en-US" dirty="0"/>
              <a:t>Gal 1:3 Grace to you and peace from God the Father and our Lord Jesus Christ.  NKJV</a:t>
            </a:r>
          </a:p>
          <a:p>
            <a:pPr marL="285750" indent="-285750">
              <a:buFont typeface="Arial" panose="020B0604020202020204" pitchFamily="34" charset="0"/>
              <a:buChar char="•"/>
            </a:pPr>
            <a:r>
              <a:rPr lang="en-US" dirty="0"/>
              <a:t>Also in Eph, Col, 1 Thes, 2 Thes, Philemon, </a:t>
            </a:r>
          </a:p>
          <a:p>
            <a:pPr marL="285750" indent="-285750">
              <a:buFont typeface="Arial" panose="020B0604020202020204" pitchFamily="34" charset="0"/>
              <a:buChar char="•"/>
            </a:pPr>
            <a:r>
              <a:rPr lang="en-US" dirty="0"/>
              <a:t>In 1 &amp; 2 Timothy and Titus he adds “</a:t>
            </a:r>
            <a:r>
              <a:rPr lang="en-US" b="1" u="sng" dirty="0"/>
              <a:t>mercy</a:t>
            </a:r>
            <a:r>
              <a:rPr lang="en-US" dirty="0"/>
              <a:t>” to the list.</a:t>
            </a:r>
          </a:p>
          <a:p>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1757</TotalTime>
  <Words>3130</Words>
  <Application>Microsoft Office PowerPoint</Application>
  <PresentationFormat>On-screen Show (4:3)</PresentationFormat>
  <Paragraphs>155</Paragraphs>
  <Slides>21</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Default Design</vt:lpstr>
      <vt:lpstr>Philippians 1:1-11</vt:lpstr>
      <vt:lpstr>PowerPoint Presentation</vt:lpstr>
      <vt:lpstr>PowerPoint Presentation</vt:lpstr>
      <vt:lpstr>PowerPoint Presentation</vt:lpstr>
      <vt:lpstr>Timothy</vt:lpstr>
      <vt:lpstr>PowerPoint Presentation</vt:lpstr>
      <vt:lpstr>Saints in Jesus Christ</vt:lpstr>
      <vt:lpstr>PowerPoint Presentation</vt:lpstr>
      <vt:lpstr>PowerPoint Presentation</vt:lpstr>
      <vt:lpstr>PowerPoint Presentation</vt:lpstr>
      <vt:lpstr>Peace</vt:lpstr>
      <vt:lpstr>PowerPoint Presentation</vt:lpstr>
      <vt:lpstr>Phil 2:3-4</vt:lpstr>
      <vt:lpstr>Philippians 1:5-6</vt:lpstr>
      <vt:lpstr>Phil 1:7-8</vt:lpstr>
      <vt:lpstr>Phil 1:9-11</vt:lpstr>
      <vt:lpstr>Phil 1:9-11</vt:lpstr>
      <vt:lpstr>Phil 1:9-11</vt:lpstr>
      <vt:lpstr>Phil 1:9-11</vt:lpstr>
      <vt:lpstr>Summary</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cp:lastModifiedBy>
  <cp:revision>37</cp:revision>
  <dcterms:created xsi:type="dcterms:W3CDTF">2017-01-05T18:31:03Z</dcterms:created>
  <dcterms:modified xsi:type="dcterms:W3CDTF">2017-01-08T12:52:32Z</dcterms:modified>
</cp:coreProperties>
</file>