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lvl="0">
              <a:defRPr sz="1800"/>
            </a:pPr>
            <a:r>
              <a:rPr sz="6000" u="sng">
                <a:latin typeface="Times New Roman"/>
                <a:ea typeface="Times New Roman"/>
                <a:cs typeface="Times New Roman"/>
                <a:sym typeface="Times New Roman"/>
              </a:rPr>
              <a:t>“We Will Serve the L</a:t>
            </a:r>
            <a:r>
              <a:rPr sz="4500" u="sng">
                <a:latin typeface="Times New Roman"/>
                <a:ea typeface="Times New Roman"/>
                <a:cs typeface="Times New Roman"/>
                <a:sym typeface="Times New Roman"/>
              </a:rPr>
              <a:t>ORD</a:t>
            </a:r>
            <a:r>
              <a:rPr sz="6000" u="sng"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“…you turned to God from idols to serve a living and true God…” (1 Thessalonians 1:9)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60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u="none"/>
            </a:pPr>
            <a:r>
              <a:rPr sz="6000" u="sng"/>
              <a:t>Questions to Answer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What is idolatry?</a:t>
            </a:r>
            <a:endParaRPr sz="3600"/>
          </a:p>
          <a:p>
            <a:pPr lvl="0">
              <a:defRPr sz="1800"/>
            </a:pPr>
            <a:r>
              <a:rPr sz="3600"/>
              <a:t>How do we make idols?</a:t>
            </a:r>
            <a:endParaRPr sz="3600"/>
          </a:p>
          <a:p>
            <a:pPr lvl="0">
              <a:defRPr sz="1800"/>
            </a:pPr>
            <a:r>
              <a:rPr sz="3600"/>
              <a:t>What are the consequences?</a:t>
            </a:r>
            <a:endParaRPr sz="3600"/>
          </a:p>
          <a:p>
            <a:pPr lvl="0">
              <a:defRPr sz="1800"/>
            </a:pPr>
            <a:r>
              <a:rPr sz="3600"/>
              <a:t>How do I turn back to the L</a:t>
            </a:r>
            <a:r>
              <a:rPr sz="2600"/>
              <a:t>ORD</a:t>
            </a:r>
            <a:r>
              <a:rPr sz="3600"/>
              <a:t>?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60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u="none"/>
            </a:pPr>
            <a:r>
              <a:rPr sz="6000" u="sng"/>
              <a:t>What Is Idolatry?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Romans 1:23-25</a:t>
            </a:r>
            <a:endParaRPr sz="3600"/>
          </a:p>
          <a:p>
            <a:pPr lvl="1">
              <a:defRPr sz="1800"/>
            </a:pPr>
            <a:r>
              <a:rPr sz="3600"/>
              <a:t>It is trying to make something else into God.</a:t>
            </a:r>
            <a:endParaRPr sz="3600"/>
          </a:p>
          <a:p>
            <a:pPr lvl="2">
              <a:defRPr sz="1800"/>
            </a:pPr>
            <a:r>
              <a:rPr sz="3600"/>
              <a:t>(creature ⟷ Creator)</a:t>
            </a:r>
            <a:endParaRPr sz="3600"/>
          </a:p>
          <a:p>
            <a:pPr lvl="1">
              <a:defRPr sz="1800"/>
            </a:pPr>
            <a:r>
              <a:rPr sz="3600"/>
              <a:t>It is trying to make God into something else.</a:t>
            </a:r>
            <a:endParaRPr sz="3600"/>
          </a:p>
          <a:p>
            <a:pPr lvl="2">
              <a:defRPr sz="1800"/>
            </a:pPr>
            <a:r>
              <a:rPr sz="3600"/>
              <a:t>(truth ⟷ lie)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60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u="none"/>
            </a:pPr>
            <a:r>
              <a:rPr sz="6000" u="sng"/>
              <a:t>What Is Idolatry?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Deuteronomy 4:9-20</a:t>
            </a:r>
            <a:endParaRPr sz="3600"/>
          </a:p>
          <a:p>
            <a:pPr lvl="1">
              <a:defRPr sz="1800"/>
            </a:pPr>
            <a:r>
              <a:rPr sz="3600"/>
              <a:t>Man can turn </a:t>
            </a:r>
            <a:r>
              <a:rPr sz="3600" u="sng"/>
              <a:t>anything </a:t>
            </a:r>
            <a:r>
              <a:rPr sz="3600"/>
              <a:t>God has created into an idol!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60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u="none"/>
            </a:pPr>
            <a:r>
              <a:rPr sz="6000" u="sng"/>
              <a:t>How Do We Make Idols?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2264" indent="-342264" defTabSz="449833">
              <a:spcBef>
                <a:spcPts val="3200"/>
              </a:spcBef>
              <a:defRPr sz="1800"/>
            </a:pPr>
            <a:r>
              <a:rPr sz="2772"/>
              <a:t>Exodus 32:1-6</a:t>
            </a:r>
            <a:endParaRPr sz="2772"/>
          </a:p>
          <a:p>
            <a:pPr lvl="1" marL="684529" indent="-342264" defTabSz="449833">
              <a:spcBef>
                <a:spcPts val="3200"/>
              </a:spcBef>
              <a:defRPr sz="1800"/>
            </a:pPr>
            <a:r>
              <a:rPr sz="2772"/>
              <a:t>Stop trusting God.</a:t>
            </a:r>
            <a:endParaRPr sz="2772"/>
          </a:p>
          <a:p>
            <a:pPr lvl="1" marL="684529" indent="-342264" defTabSz="449833">
              <a:spcBef>
                <a:spcPts val="3200"/>
              </a:spcBef>
              <a:defRPr sz="1800"/>
            </a:pPr>
            <a:r>
              <a:rPr sz="2772"/>
              <a:t>Decide to replace God.</a:t>
            </a:r>
            <a:endParaRPr sz="2772"/>
          </a:p>
          <a:p>
            <a:pPr lvl="1" marL="684529" indent="-342264" defTabSz="449833">
              <a:spcBef>
                <a:spcPts val="3200"/>
              </a:spcBef>
              <a:defRPr sz="1800"/>
            </a:pPr>
            <a:r>
              <a:rPr sz="2772"/>
              <a:t>Use a good thing from God for a corrupted purpose.</a:t>
            </a:r>
            <a:endParaRPr sz="2772"/>
          </a:p>
          <a:p>
            <a:pPr lvl="1" marL="684529" indent="-342264" defTabSz="449833">
              <a:spcBef>
                <a:spcPts val="3200"/>
              </a:spcBef>
              <a:defRPr sz="1800"/>
            </a:pPr>
            <a:r>
              <a:rPr sz="2772"/>
              <a:t>Attribute to it God’s works.</a:t>
            </a:r>
            <a:endParaRPr sz="2772"/>
          </a:p>
          <a:p>
            <a:pPr lvl="1" marL="684529" indent="-342264" defTabSz="449833">
              <a:spcBef>
                <a:spcPts val="3200"/>
              </a:spcBef>
              <a:defRPr sz="1800"/>
            </a:pPr>
            <a:r>
              <a:rPr sz="2772"/>
              <a:t>Exalt it with the praise that belongs only to God.</a:t>
            </a:r>
            <a:endParaRPr sz="2772"/>
          </a:p>
          <a:p>
            <a:pPr lvl="1" marL="684529" indent="-342264" defTabSz="449833">
              <a:spcBef>
                <a:spcPts val="3200"/>
              </a:spcBef>
              <a:defRPr sz="1800"/>
            </a:pPr>
            <a:r>
              <a:rPr sz="2772"/>
              <a:t>Sacrifice valuable things to show its worth.</a:t>
            </a:r>
            <a:endParaRPr sz="2772"/>
          </a:p>
          <a:p>
            <a:pPr lvl="1" marL="684529" indent="-342264" defTabSz="449833">
              <a:spcBef>
                <a:spcPts val="3200"/>
              </a:spcBef>
              <a:defRPr sz="1800"/>
            </a:pPr>
            <a:r>
              <a:rPr sz="2772"/>
              <a:t>Use its inability to command and judge as an excuse to sin.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60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u="none"/>
            </a:pPr>
            <a:r>
              <a:rPr sz="6000" u="sng"/>
              <a:t>What are the Consequences?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Deuteronomy 4:25-28</a:t>
            </a:r>
            <a:endParaRPr sz="3600"/>
          </a:p>
          <a:p>
            <a:pPr lvl="1">
              <a:defRPr sz="1800"/>
            </a:pPr>
            <a:r>
              <a:rPr sz="3600"/>
              <a:t>Judgment, Punishment, and Destruction</a:t>
            </a:r>
            <a:endParaRPr sz="3600"/>
          </a:p>
          <a:p>
            <a:pPr lvl="1">
              <a:defRPr sz="1800"/>
            </a:pPr>
            <a:r>
              <a:rPr sz="3600"/>
              <a:t>Irony—God allows man to do what he wants!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/>
          <a:lstStyle/>
          <a:p>
            <a:pPr lvl="0">
              <a:defRPr sz="1800"/>
            </a:pPr>
            <a:r>
              <a:rPr sz="6000" u="sng">
                <a:latin typeface="Times New Roman"/>
                <a:ea typeface="Times New Roman"/>
                <a:cs typeface="Times New Roman"/>
                <a:sym typeface="Times New Roman"/>
              </a:rPr>
              <a:t>How Do I Turn Back to the L</a:t>
            </a:r>
            <a:r>
              <a:rPr sz="4500" u="sng">
                <a:latin typeface="Times New Roman"/>
                <a:ea typeface="Times New Roman"/>
                <a:cs typeface="Times New Roman"/>
                <a:sym typeface="Times New Roman"/>
              </a:rPr>
              <a:t>ORD</a:t>
            </a:r>
            <a:r>
              <a:rPr sz="6000" u="sng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Deuteronomy 4:29-31</a:t>
            </a:r>
            <a:endParaRPr sz="3600"/>
          </a:p>
          <a:p>
            <a:pPr lvl="1">
              <a:defRPr sz="1800"/>
            </a:pPr>
            <a:r>
              <a:rPr sz="3600"/>
              <a:t>Problem/solution are issues of trust</a:t>
            </a:r>
            <a:endParaRPr sz="3600"/>
          </a:p>
          <a:p>
            <a:pPr lvl="1">
              <a:defRPr sz="1800"/>
            </a:pPr>
            <a:r>
              <a:rPr sz="3600"/>
              <a:t>Listen to and do </a:t>
            </a:r>
            <a:r>
              <a:rPr sz="3600" u="sng"/>
              <a:t>whatever</a:t>
            </a:r>
            <a:r>
              <a:rPr sz="3600"/>
              <a:t> God says, without question and without reservation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Question Mark Ido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02805" y="1510541"/>
            <a:ext cx="4339589" cy="7623602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/>
          <p:nvPr/>
        </p:nvSpPr>
        <p:spPr>
          <a:xfrm>
            <a:off x="753668" y="482038"/>
            <a:ext cx="7090266" cy="3379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500">
                <a:latin typeface="Times New Roman Bold"/>
                <a:ea typeface="Times New Roman Bold"/>
                <a:cs typeface="Times New Roman Bold"/>
                <a:sym typeface="Times New Roman Bold"/>
              </a:rPr>
              <a:t>“Choose for yourselves today whom you will serve…but as for me and for my house, we will serve the L</a:t>
            </a:r>
            <a:r>
              <a:rPr sz="3500">
                <a:latin typeface="Times New Roman Bold"/>
                <a:ea typeface="Times New Roman Bold"/>
                <a:cs typeface="Times New Roman Bold"/>
                <a:sym typeface="Times New Roman Bold"/>
              </a:rPr>
              <a:t>ORD</a:t>
            </a:r>
            <a:r>
              <a:rPr sz="4500">
                <a:latin typeface="Times New Roman Bold"/>
                <a:ea typeface="Times New Roman Bold"/>
                <a:cs typeface="Times New Roman Bold"/>
                <a:sym typeface="Times New Roman Bold"/>
              </a:rPr>
              <a:t>.” (Joshua 24:15)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